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3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t>The National Outdoor Ethics &amp; Conservation Committee wishes to thank Program Development and the Scouts BSA Committee for the improvements to the Scouts BSA rank advancement requirements. </a:t>
            </a:r>
          </a:p>
          <a:p>
            <a:endParaRPr/>
          </a:p>
          <a:p>
            <a:r>
              <a:t>The Outdoor Ethics &amp; Conservation Committee was charged with examining the continuum of the outdoor ethics advancement programs of Cub Scouts, Scouts BSA, and Venturing. Outdoor ethics is important through all program levels, and on ALL of our outings. Not all of our recommendations were incorporated and some positive changes came directly from the Scouts BSA committee once they understood our goals. In this presentation I will only reference the changes that are improvements to Scouting’s outdoor ethics.</a:t>
            </a:r>
          </a:p>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t>Here we had hoped to reinforce the need to only use an existing fire ring or other minimum impact method to build a fire. It also expands the responsibility of properly cleaning up the remains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t>While Tread Lightly! provides an alternate set of outdoor ethics principles, the Leave No Trace principles already provide clearer and more complete relevant guidance for Scout through First Class outdoor skills and ethics. Removing the requirement to learn the Tread Lightly! principles reduces some of the confusion as to what outdoor ethic guidance to follow whenever Scouts are planning and executing their outdoor program.</a:t>
            </a:r>
          </a:p>
          <a:p>
            <a:r>
              <a:t>Tread Lightly! is very important to our Scouting program for specific guidance on motorized activities not covered by Leave No Trace materials. Tread Lightly! promotes outdoor ethics specific to motorized recreation such as all-terrain vehicles and powered watercraft. These are more advanced outdoor programs, that are not universally provided to all Scouts. The Outdoor Ethics &amp; Conservation Committee fully supports and recommends the practice of the Tread Lightly! principles whenever Scouts are participating in motorized recreational activities or backcountry shooting sports. Tread Lightly! provides excellent outdoor ethics teaching resources and education programs and they remain a valued partner of the Boy Scouts of America.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r>
              <a:t>Instead of learning another set of principles we felt it would be better for the Scouts to reflect on their impacts both to the environment and to the other visitor. while camping.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t>Instead of learning another set of principles we felt it would be better for the Scouts to reflect on their impacts both to the environment and to the other visitor. while camping.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r>
              <a:t>Simply adds waste water to the list of items that need to be properly disposed of.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endParaRPr/>
          </a:p>
          <a:p>
            <a:endParaRPr/>
          </a:p>
          <a:p>
            <a:r>
              <a:t> It starts with a Lion Cub’s basic respect for animals and nature, and it builds through Cub Scouts, Scouts BSA, and Venturing programs to teach impact awareness, responsible practices and skills, conservation, and stewardship. Key guidance is provided by our Outdoor Code and the Seven Principles of Leave No Trace.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The changes were recommended to address the following:</a:t>
            </a:r>
          </a:p>
          <a:p>
            <a:r>
              <a:t>Consistency and continuity across scouting’s programs, and consistency at the Webelos to Scout transition, in particular.</a:t>
            </a:r>
          </a:p>
          <a:p>
            <a:r>
              <a:t>Support the developmental learning progression: hearing, repeating, explaining, doing, understanding, anticipating, teaching, promoting.</a:t>
            </a:r>
          </a:p>
          <a:p>
            <a:r>
              <a:t>Learning the ethical principles and practices while learning the skills. Understanding WHY we do things this way.</a:t>
            </a:r>
          </a:p>
          <a:p>
            <a:r>
              <a:t>Program appropriateness and progression of skills. Be Prepared ‐ Scouts should be taught the practices and skills before they will need to use them.</a:t>
            </a:r>
          </a:p>
          <a:p>
            <a:r>
              <a:t>Developing understanding, respect, responsibility, and stewardship for our outdoors and our environment.</a:t>
            </a:r>
          </a:p>
          <a:p>
            <a:endParaRPr/>
          </a:p>
          <a:p>
            <a:r>
              <a:t>For ScoutsBSA the Scout Handbook and Fieldbook are primary references for our outdoor skills and practices. They provide excellent guidance on outdoor ethics practices consistent with current Leave No Trace best practices.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r>
              <a:t>Responsible use includes not carving trees, damaging property.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t>Responsible use includes not carving trees, damaging property.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t>Puts the OC and LNT on equal footing and adds the premise that you always put them into practice for all outings.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r>
              <a:t>Adds responsible to the discussion.  This opens the door to teach traveling on durable surfaces.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t>Here they are now asked to memorize the Leave No Trace Seven Principles and explain their application on ALL outings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t>Here they are now asked to memorize the Leave No Trace Seven Principles and explain their application on ALL outings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3" name="Picture 7" descr="Picture 7"/>
          <p:cNvPicPr>
            <a:picLocks noChangeAspect="1"/>
          </p:cNvPicPr>
          <p:nvPr/>
        </p:nvPicPr>
        <p:blipFill>
          <a:blip r:embed="rId2"/>
          <a:stretch>
            <a:fillRect/>
          </a:stretch>
        </p:blipFill>
        <p:spPr>
          <a:xfrm>
            <a:off x="76200" y="10104"/>
            <a:ext cx="18059400" cy="10276896"/>
          </a:xfrm>
          <a:prstGeom prst="rect">
            <a:avLst/>
          </a:prstGeom>
          <a:ln w="12700">
            <a:miter lim="400000"/>
          </a:ln>
        </p:spPr>
      </p:pic>
      <p:pic>
        <p:nvPicPr>
          <p:cNvPr id="14" name="Picture 6" descr="Picture 6"/>
          <p:cNvPicPr>
            <a:picLocks noChangeAspect="1"/>
          </p:cNvPicPr>
          <p:nvPr/>
        </p:nvPicPr>
        <p:blipFill>
          <a:blip r:embed="rId3"/>
          <a:stretch>
            <a:fillRect/>
          </a:stretch>
        </p:blipFill>
        <p:spPr>
          <a:xfrm>
            <a:off x="15873843" y="8622548"/>
            <a:ext cx="2133601" cy="1422401"/>
          </a:xfrm>
          <a:prstGeom prst="rect">
            <a:avLst/>
          </a:prstGeom>
          <a:ln w="12700">
            <a:miter lim="400000"/>
          </a:ln>
        </p:spPr>
      </p:pic>
      <p:sp>
        <p:nvSpPr>
          <p:cNvPr id="15"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6"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7_Custom Layout">
    <p:spTree>
      <p:nvGrpSpPr>
        <p:cNvPr id="1" name=""/>
        <p:cNvGrpSpPr/>
        <p:nvPr/>
      </p:nvGrpSpPr>
      <p:grpSpPr>
        <a:xfrm>
          <a:off x="0" y="0"/>
          <a:ext cx="0" cy="0"/>
          <a:chOff x="0" y="0"/>
          <a:chExt cx="0" cy="0"/>
        </a:xfrm>
      </p:grpSpPr>
      <p:sp>
        <p:nvSpPr>
          <p:cNvPr id="110" name="Picture Placeholder 8"/>
          <p:cNvSpPr>
            <a:spLocks noGrp="1"/>
          </p:cNvSpPr>
          <p:nvPr>
            <p:ph type="pic" idx="21"/>
          </p:nvPr>
        </p:nvSpPr>
        <p:spPr>
          <a:xfrm>
            <a:off x="1191987" y="2481902"/>
            <a:ext cx="15904029" cy="6613115"/>
          </a:xfrm>
          <a:prstGeom prst="rect">
            <a:avLst/>
          </a:prstGeom>
        </p:spPr>
        <p:txBody>
          <a:bodyPr lIns="91439" rIns="91439">
            <a:noAutofit/>
          </a:bodyPr>
          <a:lstStyle/>
          <a:p>
            <a:endParaRPr/>
          </a:p>
        </p:txBody>
      </p:sp>
      <p:sp>
        <p:nvSpPr>
          <p:cNvPr id="111" name="Title Text"/>
          <p:cNvSpPr txBox="1">
            <a:spLocks noGrp="1"/>
          </p:cNvSpPr>
          <p:nvPr>
            <p:ph type="title"/>
          </p:nvPr>
        </p:nvSpPr>
        <p:spPr>
          <a:xfrm>
            <a:off x="1191987" y="355557"/>
            <a:ext cx="15904027" cy="1063173"/>
          </a:xfrm>
          <a:prstGeom prst="rect">
            <a:avLst/>
          </a:prstGeom>
        </p:spPr>
        <p:txBody>
          <a:bodyPr/>
          <a:lstStyle/>
          <a:p>
            <a:r>
              <a:t>Title Text</a:t>
            </a:r>
          </a:p>
        </p:txBody>
      </p:sp>
      <p:sp>
        <p:nvSpPr>
          <p:cNvPr id="112" name="Body Level One…"/>
          <p:cNvSpPr txBox="1">
            <a:spLocks noGrp="1"/>
          </p:cNvSpPr>
          <p:nvPr>
            <p:ph type="body" sz="quarter" idx="1" hasCustomPrompt="1"/>
          </p:nvPr>
        </p:nvSpPr>
        <p:spPr>
          <a:xfrm>
            <a:off x="1191987" y="1418729"/>
            <a:ext cx="15904027" cy="1063173"/>
          </a:xfrm>
          <a:prstGeom prst="rect">
            <a:avLst/>
          </a:prstGeom>
        </p:spPr>
        <p:txBody>
          <a:bodyPr/>
          <a:lstStyle>
            <a:lvl1pPr algn="ctr"/>
            <a:lvl2pPr marL="0" indent="685800" algn="ctr">
              <a:buSzTx/>
              <a:buNone/>
            </a:lvl2pPr>
            <a:lvl3pPr algn="ctr"/>
            <a:lvl4pPr algn="ctr"/>
            <a:lvl5pPr algn="ctr"/>
          </a:lstStyle>
          <a:p>
            <a:r>
              <a:t>Edit Master text styles</a:t>
            </a:r>
          </a:p>
          <a:p>
            <a:pPr lvl="1"/>
            <a:endParaRPr/>
          </a:p>
          <a:p>
            <a:pPr lvl="2"/>
            <a:endParaRPr/>
          </a:p>
          <a:p>
            <a:pPr lvl="3"/>
            <a:endParaRPr/>
          </a:p>
          <a:p>
            <a:pPr lvl="4"/>
            <a:endParaRPr/>
          </a:p>
        </p:txBody>
      </p:sp>
      <p:sp>
        <p:nvSpPr>
          <p:cNvPr id="113" name="Slide Number"/>
          <p:cNvSpPr txBox="1">
            <a:spLocks noGrp="1"/>
          </p:cNvSpPr>
          <p:nvPr>
            <p:ph type="sldNum" sz="quarter" idx="2"/>
          </p:nvPr>
        </p:nvSpPr>
        <p:spPr>
          <a:xfrm>
            <a:off x="8839200" y="9260681"/>
            <a:ext cx="4267200" cy="54768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20" name="Picture 8" descr="Picture 8"/>
          <p:cNvPicPr>
            <a:picLocks noChangeAspect="1"/>
          </p:cNvPicPr>
          <p:nvPr/>
        </p:nvPicPr>
        <p:blipFill>
          <a:blip r:embed="rId2"/>
          <a:stretch>
            <a:fillRect/>
          </a:stretch>
        </p:blipFill>
        <p:spPr>
          <a:xfrm>
            <a:off x="0" y="15156"/>
            <a:ext cx="18288000" cy="10256688"/>
          </a:xfrm>
          <a:prstGeom prst="rect">
            <a:avLst/>
          </a:prstGeom>
          <a:ln w="12700">
            <a:miter lim="400000"/>
          </a:ln>
        </p:spPr>
      </p:pic>
      <p:sp>
        <p:nvSpPr>
          <p:cNvPr id="121" name="Title Text"/>
          <p:cNvSpPr txBox="1">
            <a:spLocks noGrp="1"/>
          </p:cNvSpPr>
          <p:nvPr>
            <p:ph type="title"/>
          </p:nvPr>
        </p:nvSpPr>
        <p:spPr>
          <a:xfrm>
            <a:off x="1257300" y="547687"/>
            <a:ext cx="15773400" cy="1988346"/>
          </a:xfrm>
          <a:prstGeom prst="rect">
            <a:avLst/>
          </a:prstGeom>
        </p:spPr>
        <p:txBody>
          <a:bodyPr lIns="68579" tIns="68579" rIns="68579" bIns="68579"/>
          <a:lstStyle>
            <a:lvl1pPr algn="l" defTabSz="1371600">
              <a:lnSpc>
                <a:spcPct val="90000"/>
              </a:lnSpc>
              <a:defRPr sz="6600">
                <a:latin typeface="Calibri Light"/>
                <a:ea typeface="Calibri Light"/>
                <a:cs typeface="Calibri Light"/>
                <a:sym typeface="Calibri Light"/>
              </a:defRPr>
            </a:lvl1pPr>
          </a:lstStyle>
          <a:p>
            <a:r>
              <a:t>Title Text</a:t>
            </a:r>
          </a:p>
        </p:txBody>
      </p:sp>
      <p:sp>
        <p:nvSpPr>
          <p:cNvPr id="122" name="Body Level One…"/>
          <p:cNvSpPr txBox="1">
            <a:spLocks noGrp="1"/>
          </p:cNvSpPr>
          <p:nvPr>
            <p:ph type="body" idx="1"/>
          </p:nvPr>
        </p:nvSpPr>
        <p:spPr>
          <a:xfrm>
            <a:off x="1257300" y="2738437"/>
            <a:ext cx="15773400" cy="6527008"/>
          </a:xfrm>
          <a:prstGeom prst="rect">
            <a:avLst/>
          </a:prstGeom>
        </p:spPr>
        <p:txBody>
          <a:bodyPr lIns="68579" tIns="68579" rIns="68579" bIns="68579"/>
          <a:lstStyle>
            <a:lvl1pPr defTabSz="1371600">
              <a:lnSpc>
                <a:spcPct val="90000"/>
              </a:lnSpc>
              <a:spcBef>
                <a:spcPts val="1500"/>
              </a:spcBef>
              <a:defRPr sz="4200"/>
            </a:lvl1pPr>
            <a:lvl2pPr marL="857250" indent="-400050" defTabSz="1371600">
              <a:lnSpc>
                <a:spcPct val="90000"/>
              </a:lnSpc>
              <a:spcBef>
                <a:spcPts val="1500"/>
              </a:spcBef>
              <a:buChar char="•"/>
              <a:defRPr sz="4200"/>
            </a:lvl2pPr>
            <a:lvl3pPr marL="1394460" indent="-480060" defTabSz="1371600">
              <a:lnSpc>
                <a:spcPct val="90000"/>
              </a:lnSpc>
              <a:spcBef>
                <a:spcPts val="1500"/>
              </a:spcBef>
              <a:defRPr sz="4200"/>
            </a:lvl3pPr>
            <a:lvl4pPr marL="1905000" indent="-533400" defTabSz="1371600">
              <a:lnSpc>
                <a:spcPct val="90000"/>
              </a:lnSpc>
              <a:spcBef>
                <a:spcPts val="1500"/>
              </a:spcBef>
              <a:buChar char="•"/>
              <a:defRPr sz="4200"/>
            </a:lvl4pPr>
            <a:lvl5pPr marL="2362200" indent="-533400" defTabSz="1371600">
              <a:lnSpc>
                <a:spcPct val="90000"/>
              </a:lnSpc>
              <a:spcBef>
                <a:spcPts val="1500"/>
              </a:spcBef>
              <a:buChar char="•"/>
              <a:defRPr sz="4200"/>
            </a:lvl5p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xfrm>
            <a:off x="16641077" y="9606438"/>
            <a:ext cx="389624" cy="403861"/>
          </a:xfrm>
          <a:prstGeom prst="rect">
            <a:avLst/>
          </a:prstGeom>
        </p:spPr>
        <p:txBody>
          <a:bodyPr lIns="68579" tIns="68579" rIns="68579" bIns="68579"/>
          <a:lstStyle>
            <a:lvl1pPr defTabSz="1371600">
              <a:defRPr sz="18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4" name="Picture 7" descr="Picture 7"/>
          <p:cNvPicPr>
            <a:picLocks noChangeAspect="1"/>
          </p:cNvPicPr>
          <p:nvPr/>
        </p:nvPicPr>
        <p:blipFill>
          <a:blip r:embed="rId2"/>
          <a:stretch>
            <a:fillRect/>
          </a:stretch>
        </p:blipFill>
        <p:spPr>
          <a:xfrm>
            <a:off x="76200" y="10104"/>
            <a:ext cx="18059400" cy="10276896"/>
          </a:xfrm>
          <a:prstGeom prst="rect">
            <a:avLst/>
          </a:prstGeom>
          <a:ln w="12700">
            <a:miter lim="400000"/>
          </a:ln>
        </p:spPr>
      </p:pic>
      <p:pic>
        <p:nvPicPr>
          <p:cNvPr id="25" name="Picture 6" descr="Picture 6"/>
          <p:cNvPicPr>
            <a:picLocks noChangeAspect="1"/>
          </p:cNvPicPr>
          <p:nvPr/>
        </p:nvPicPr>
        <p:blipFill>
          <a:blip r:embed="rId3"/>
          <a:stretch>
            <a:fillRect/>
          </a:stretch>
        </p:blipFill>
        <p:spPr>
          <a:xfrm>
            <a:off x="15873843" y="8622548"/>
            <a:ext cx="2133601" cy="1422401"/>
          </a:xfrm>
          <a:prstGeom prst="rect">
            <a:avLst/>
          </a:prstGeom>
          <a:ln w="12700">
            <a:miter lim="400000"/>
          </a:ln>
        </p:spPr>
      </p:pic>
      <p:sp>
        <p:nvSpPr>
          <p:cNvPr id="26"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27" name="Body Level One…"/>
          <p:cNvSpPr txBox="1">
            <a:spLocks noGrp="1"/>
          </p:cNvSpPr>
          <p:nvPr>
            <p:ph type="body" sz="quarter"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5" name="Picture 7" descr="Picture 7"/>
          <p:cNvPicPr>
            <a:picLocks noChangeAspect="1"/>
          </p:cNvPicPr>
          <p:nvPr/>
        </p:nvPicPr>
        <p:blipFill>
          <a:blip r:embed="rId2"/>
          <a:stretch>
            <a:fillRect/>
          </a:stretch>
        </p:blipFill>
        <p:spPr>
          <a:xfrm>
            <a:off x="76200" y="10104"/>
            <a:ext cx="18059400" cy="10276896"/>
          </a:xfrm>
          <a:prstGeom prst="rect">
            <a:avLst/>
          </a:prstGeom>
          <a:ln w="12700">
            <a:miter lim="400000"/>
          </a:ln>
        </p:spPr>
      </p:pic>
      <p:pic>
        <p:nvPicPr>
          <p:cNvPr id="36" name="Picture 6" descr="Picture 6"/>
          <p:cNvPicPr>
            <a:picLocks noChangeAspect="1"/>
          </p:cNvPicPr>
          <p:nvPr/>
        </p:nvPicPr>
        <p:blipFill>
          <a:blip r:embed="rId3"/>
          <a:stretch>
            <a:fillRect/>
          </a:stretch>
        </p:blipFill>
        <p:spPr>
          <a:xfrm>
            <a:off x="15873843" y="8622548"/>
            <a:ext cx="2133601" cy="1422401"/>
          </a:xfrm>
          <a:prstGeom prst="rect">
            <a:avLst/>
          </a:prstGeom>
          <a:ln w="12700">
            <a:miter lim="400000"/>
          </a:ln>
        </p:spPr>
      </p:pic>
      <p:sp>
        <p:nvSpPr>
          <p:cNvPr id="37"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8"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6" name="Picture 7" descr="Picture 7"/>
          <p:cNvPicPr>
            <a:picLocks noChangeAspect="1"/>
          </p:cNvPicPr>
          <p:nvPr/>
        </p:nvPicPr>
        <p:blipFill>
          <a:blip r:embed="rId2"/>
          <a:stretch>
            <a:fillRect/>
          </a:stretch>
        </p:blipFill>
        <p:spPr>
          <a:xfrm>
            <a:off x="76200" y="10104"/>
            <a:ext cx="18059400" cy="10276896"/>
          </a:xfrm>
          <a:prstGeom prst="rect">
            <a:avLst/>
          </a:prstGeom>
          <a:ln w="12700">
            <a:miter lim="400000"/>
          </a:ln>
        </p:spPr>
      </p:pic>
      <p:pic>
        <p:nvPicPr>
          <p:cNvPr id="47" name="Picture 6" descr="Picture 6"/>
          <p:cNvPicPr>
            <a:picLocks noChangeAspect="1"/>
          </p:cNvPicPr>
          <p:nvPr/>
        </p:nvPicPr>
        <p:blipFill>
          <a:blip r:embed="rId3"/>
          <a:stretch>
            <a:fillRect/>
          </a:stretch>
        </p:blipFill>
        <p:spPr>
          <a:xfrm>
            <a:off x="15873843" y="8622548"/>
            <a:ext cx="2133601" cy="1422401"/>
          </a:xfrm>
          <a:prstGeom prst="rect">
            <a:avLst/>
          </a:prstGeom>
          <a:ln w="12700">
            <a:miter lim="400000"/>
          </a:ln>
        </p:spPr>
      </p:pic>
      <p:sp>
        <p:nvSpPr>
          <p:cNvPr id="48"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49" name="Body Level One…"/>
          <p:cNvSpPr txBox="1">
            <a:spLocks noGrp="1"/>
          </p:cNvSpPr>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57" name="Picture 7" descr="Picture 7"/>
          <p:cNvPicPr>
            <a:picLocks noChangeAspect="1"/>
          </p:cNvPicPr>
          <p:nvPr/>
        </p:nvPicPr>
        <p:blipFill>
          <a:blip r:embed="rId2"/>
          <a:stretch>
            <a:fillRect/>
          </a:stretch>
        </p:blipFill>
        <p:spPr>
          <a:xfrm>
            <a:off x="76200" y="10104"/>
            <a:ext cx="18059400" cy="10276896"/>
          </a:xfrm>
          <a:prstGeom prst="rect">
            <a:avLst/>
          </a:prstGeom>
          <a:ln w="12700">
            <a:miter lim="400000"/>
          </a:ln>
        </p:spPr>
      </p:pic>
      <p:pic>
        <p:nvPicPr>
          <p:cNvPr id="58" name="Picture 6" descr="Picture 6"/>
          <p:cNvPicPr>
            <a:picLocks noChangeAspect="1"/>
          </p:cNvPicPr>
          <p:nvPr/>
        </p:nvPicPr>
        <p:blipFill>
          <a:blip r:embed="rId3"/>
          <a:stretch>
            <a:fillRect/>
          </a:stretch>
        </p:blipFill>
        <p:spPr>
          <a:xfrm>
            <a:off x="15873843" y="8622548"/>
            <a:ext cx="2133601" cy="1422401"/>
          </a:xfrm>
          <a:prstGeom prst="rect">
            <a:avLst/>
          </a:prstGeom>
          <a:ln w="12700">
            <a:miter lim="400000"/>
          </a:ln>
        </p:spPr>
      </p:pic>
      <p:sp>
        <p:nvSpPr>
          <p:cNvPr id="59"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60"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1"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69" name="Picture 7" descr="Picture 7"/>
          <p:cNvPicPr>
            <a:picLocks noChangeAspect="1"/>
          </p:cNvPicPr>
          <p:nvPr/>
        </p:nvPicPr>
        <p:blipFill>
          <a:blip r:embed="rId2"/>
          <a:stretch>
            <a:fillRect/>
          </a:stretch>
        </p:blipFill>
        <p:spPr>
          <a:xfrm>
            <a:off x="76200" y="10104"/>
            <a:ext cx="18059400" cy="10276896"/>
          </a:xfrm>
          <a:prstGeom prst="rect">
            <a:avLst/>
          </a:prstGeom>
          <a:ln w="12700">
            <a:miter lim="400000"/>
          </a:ln>
        </p:spPr>
      </p:pic>
      <p:pic>
        <p:nvPicPr>
          <p:cNvPr id="70" name="Picture 6" descr="Picture 6"/>
          <p:cNvPicPr>
            <a:picLocks noChangeAspect="1"/>
          </p:cNvPicPr>
          <p:nvPr/>
        </p:nvPicPr>
        <p:blipFill>
          <a:blip r:embed="rId3"/>
          <a:stretch>
            <a:fillRect/>
          </a:stretch>
        </p:blipFill>
        <p:spPr>
          <a:xfrm>
            <a:off x="15873843" y="8622548"/>
            <a:ext cx="2133601" cy="1422401"/>
          </a:xfrm>
          <a:prstGeom prst="rect">
            <a:avLst/>
          </a:prstGeom>
          <a:ln w="12700">
            <a:miter lim="400000"/>
          </a:ln>
        </p:spPr>
      </p:pic>
      <p:sp>
        <p:nvSpPr>
          <p:cNvPr id="71"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86" name="Picture 7" descr="Picture 7"/>
          <p:cNvPicPr>
            <a:picLocks noChangeAspect="1"/>
          </p:cNvPicPr>
          <p:nvPr/>
        </p:nvPicPr>
        <p:blipFill>
          <a:blip r:embed="rId2"/>
          <a:stretch>
            <a:fillRect/>
          </a:stretch>
        </p:blipFill>
        <p:spPr>
          <a:xfrm>
            <a:off x="76200" y="10104"/>
            <a:ext cx="18059400" cy="10276896"/>
          </a:xfrm>
          <a:prstGeom prst="rect">
            <a:avLst/>
          </a:prstGeom>
          <a:ln w="12700">
            <a:miter lim="400000"/>
          </a:ln>
        </p:spPr>
      </p:pic>
      <p:pic>
        <p:nvPicPr>
          <p:cNvPr id="87" name="Picture 6" descr="Picture 6"/>
          <p:cNvPicPr>
            <a:picLocks noChangeAspect="1"/>
          </p:cNvPicPr>
          <p:nvPr/>
        </p:nvPicPr>
        <p:blipFill>
          <a:blip r:embed="rId3"/>
          <a:stretch>
            <a:fillRect/>
          </a:stretch>
        </p:blipFill>
        <p:spPr>
          <a:xfrm>
            <a:off x="15873843" y="8622548"/>
            <a:ext cx="2133601" cy="1422401"/>
          </a:xfrm>
          <a:prstGeom prst="rect">
            <a:avLst/>
          </a:prstGeom>
          <a:ln w="12700">
            <a:miter lim="400000"/>
          </a:ln>
        </p:spPr>
      </p:pic>
      <p:sp>
        <p:nvSpPr>
          <p:cNvPr id="88"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89" name="Body Level One…"/>
          <p:cNvSpPr txBox="1">
            <a:spLocks noGrp="1"/>
          </p:cNvSpPr>
          <p:nvPr>
            <p:ph type="body" sz="quarter"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Text Placeholder 3"/>
          <p:cNvSpPr>
            <a:spLocks noGrp="1"/>
          </p:cNvSpPr>
          <p:nvPr>
            <p:ph type="body" sz="quarter"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98" name="Picture 7" descr="Picture 7"/>
          <p:cNvPicPr>
            <a:picLocks noChangeAspect="1"/>
          </p:cNvPicPr>
          <p:nvPr/>
        </p:nvPicPr>
        <p:blipFill>
          <a:blip r:embed="rId2"/>
          <a:stretch>
            <a:fillRect/>
          </a:stretch>
        </p:blipFill>
        <p:spPr>
          <a:xfrm>
            <a:off x="76200" y="10104"/>
            <a:ext cx="18059400" cy="10276896"/>
          </a:xfrm>
          <a:prstGeom prst="rect">
            <a:avLst/>
          </a:prstGeom>
          <a:ln w="12700">
            <a:miter lim="400000"/>
          </a:ln>
        </p:spPr>
      </p:pic>
      <p:pic>
        <p:nvPicPr>
          <p:cNvPr id="99" name="Picture 6" descr="Picture 6"/>
          <p:cNvPicPr>
            <a:picLocks noChangeAspect="1"/>
          </p:cNvPicPr>
          <p:nvPr/>
        </p:nvPicPr>
        <p:blipFill>
          <a:blip r:embed="rId3"/>
          <a:stretch>
            <a:fillRect/>
          </a:stretch>
        </p:blipFill>
        <p:spPr>
          <a:xfrm>
            <a:off x="15873843" y="8622548"/>
            <a:ext cx="2133601" cy="1422401"/>
          </a:xfrm>
          <a:prstGeom prst="rect">
            <a:avLst/>
          </a:prstGeom>
          <a:ln w="12700">
            <a:miter lim="400000"/>
          </a:ln>
        </p:spPr>
      </p:pic>
      <p:sp>
        <p:nvSpPr>
          <p:cNvPr id="100"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101" name="Picture Placeholder 2"/>
          <p:cNvSpPr>
            <a:spLocks noGrp="1"/>
          </p:cNvSpPr>
          <p:nvPr>
            <p:ph type="pic" sz="quarter" idx="21"/>
          </p:nvPr>
        </p:nvSpPr>
        <p:spPr>
          <a:xfrm>
            <a:off x="1792288" y="612775"/>
            <a:ext cx="5486401" cy="4114800"/>
          </a:xfrm>
          <a:prstGeom prst="rect">
            <a:avLst/>
          </a:prstGeom>
        </p:spPr>
        <p:txBody>
          <a:bodyPr lIns="91439" rIns="91439">
            <a:noAutofit/>
          </a:bodyPr>
          <a:lstStyle/>
          <a:p>
            <a:endParaRPr/>
          </a:p>
        </p:txBody>
      </p:sp>
      <p:sp>
        <p:nvSpPr>
          <p:cNvPr id="102"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3"/>
          <a:stretch>
            <a:fillRect/>
          </a:stretch>
        </p:blipFill>
        <p:spPr>
          <a:xfrm>
            <a:off x="76200" y="10104"/>
            <a:ext cx="18059400" cy="10276896"/>
          </a:xfrm>
          <a:prstGeom prst="rect">
            <a:avLst/>
          </a:prstGeom>
          <a:ln w="12700">
            <a:miter lim="400000"/>
          </a:ln>
        </p:spPr>
      </p:pic>
      <p:pic>
        <p:nvPicPr>
          <p:cNvPr id="3" name="Picture 6" descr="Picture 6"/>
          <p:cNvPicPr>
            <a:picLocks noChangeAspect="1"/>
          </p:cNvPicPr>
          <p:nvPr/>
        </p:nvPicPr>
        <p:blipFill>
          <a:blip r:embed="rId14"/>
          <a:stretch>
            <a:fillRect/>
          </a:stretch>
        </p:blipFill>
        <p:spPr>
          <a:xfrm>
            <a:off x="15873843" y="8622548"/>
            <a:ext cx="2133601" cy="1422401"/>
          </a:xfrm>
          <a:prstGeom prst="rect">
            <a:avLst/>
          </a:prstGeom>
          <a:ln w="12700">
            <a:miter lim="400000"/>
          </a:ln>
        </p:spPr>
      </p:pic>
      <p:sp>
        <p:nvSpPr>
          <p:cNvPr id="4" name="Title Text"/>
          <p:cNvSpPr txBox="1">
            <a:spLocks noGrp="1"/>
          </p:cNvSpPr>
          <p:nvPr>
            <p:ph type="title"/>
          </p:nvPr>
        </p:nvSpPr>
        <p:spPr>
          <a:xfrm>
            <a:off x="914400" y="138112"/>
            <a:ext cx="16459200" cy="2262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914400" y="2400300"/>
            <a:ext cx="16459200" cy="7886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1.ti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2.ti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2.ti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2.tif"/><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2.ti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9.t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9.t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0.ti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0.ti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1.ti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1.ti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cott Anderson, Chair…"/>
          <p:cNvSpPr txBox="1"/>
          <p:nvPr/>
        </p:nvSpPr>
        <p:spPr>
          <a:xfrm>
            <a:off x="1257300" y="6146886"/>
            <a:ext cx="15773400" cy="23931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79" tIns="68579" rIns="68579" bIns="68579">
            <a:normAutofit/>
          </a:bodyPr>
          <a:lstStyle/>
          <a:p>
            <a:pPr algn="ctr" defTabSz="1371600">
              <a:lnSpc>
                <a:spcPct val="90000"/>
              </a:lnSpc>
              <a:defRPr sz="4400" b="1">
                <a:solidFill>
                  <a:srgbClr val="005B3C"/>
                </a:solidFill>
                <a:latin typeface="Calibri Light"/>
                <a:ea typeface="Calibri Light"/>
                <a:cs typeface="Calibri Light"/>
                <a:sym typeface="Calibri Light"/>
              </a:defRPr>
            </a:pPr>
            <a:r>
              <a:t>Scott Anderson, Chair</a:t>
            </a:r>
          </a:p>
          <a:p>
            <a:pPr algn="ctr" defTabSz="1371600">
              <a:lnSpc>
                <a:spcPct val="90000"/>
              </a:lnSpc>
              <a:defRPr sz="4400" b="1">
                <a:solidFill>
                  <a:srgbClr val="005B3C"/>
                </a:solidFill>
                <a:latin typeface="Calibri Light"/>
                <a:ea typeface="Calibri Light"/>
                <a:cs typeface="Calibri Light"/>
                <a:sym typeface="Calibri Light"/>
              </a:defRPr>
            </a:pPr>
            <a:r>
              <a:t>National Outdoor Ethics &amp; Conservation Subcommittee</a:t>
            </a:r>
          </a:p>
        </p:txBody>
      </p:sp>
      <p:pic>
        <p:nvPicPr>
          <p:cNvPr id="133" name="Image" descr="Image"/>
          <p:cNvPicPr>
            <a:picLocks noChangeAspect="1"/>
          </p:cNvPicPr>
          <p:nvPr/>
        </p:nvPicPr>
        <p:blipFill>
          <a:blip r:embed="rId3"/>
          <a:stretch>
            <a:fillRect/>
          </a:stretch>
        </p:blipFill>
        <p:spPr>
          <a:xfrm>
            <a:off x="3467100" y="8994163"/>
            <a:ext cx="11353800" cy="1047751"/>
          </a:xfrm>
          <a:prstGeom prst="rect">
            <a:avLst/>
          </a:prstGeom>
          <a:ln w="12700">
            <a:miter lim="400000"/>
          </a:ln>
        </p:spPr>
      </p:pic>
      <p:pic>
        <p:nvPicPr>
          <p:cNvPr id="134" name="Image" descr="Image"/>
          <p:cNvPicPr>
            <a:picLocks noChangeAspect="1"/>
          </p:cNvPicPr>
          <p:nvPr/>
        </p:nvPicPr>
        <p:blipFill>
          <a:blip r:embed="rId4"/>
          <a:stretch>
            <a:fillRect/>
          </a:stretch>
        </p:blipFill>
        <p:spPr>
          <a:xfrm>
            <a:off x="7097613" y="470775"/>
            <a:ext cx="4093032" cy="4093032"/>
          </a:xfrm>
          <a:prstGeom prst="rect">
            <a:avLst/>
          </a:prstGeom>
          <a:ln w="12700">
            <a:miter lim="400000"/>
          </a:ln>
        </p:spPr>
      </p:pic>
      <p:sp>
        <p:nvSpPr>
          <p:cNvPr id="135" name="ScoutsBSA Advancement Changes"/>
          <p:cNvSpPr txBox="1">
            <a:spLocks noGrp="1"/>
          </p:cNvSpPr>
          <p:nvPr>
            <p:ph type="title"/>
          </p:nvPr>
        </p:nvSpPr>
        <p:spPr>
          <a:xfrm>
            <a:off x="1583791" y="4501934"/>
            <a:ext cx="15120418" cy="2393156"/>
          </a:xfrm>
          <a:prstGeom prst="rect">
            <a:avLst/>
          </a:prstGeom>
        </p:spPr>
        <p:txBody>
          <a:bodyPr/>
          <a:lstStyle>
            <a:lvl1pPr algn="ctr">
              <a:defRPr sz="5600" b="1">
                <a:solidFill>
                  <a:srgbClr val="092677"/>
                </a:solidFill>
              </a:defRPr>
            </a:lvl1pPr>
          </a:lstStyle>
          <a:p>
            <a:r>
              <a:t>ScoutsBSA Advancement Changes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Image" descr="Image"/>
          <p:cNvPicPr>
            <a:picLocks noChangeAspect="1"/>
          </p:cNvPicPr>
          <p:nvPr/>
        </p:nvPicPr>
        <p:blipFill>
          <a:blip r:embed="rId3"/>
          <a:stretch>
            <a:fillRect/>
          </a:stretch>
        </p:blipFill>
        <p:spPr>
          <a:xfrm>
            <a:off x="3467100" y="8994163"/>
            <a:ext cx="11353800" cy="1047751"/>
          </a:xfrm>
          <a:prstGeom prst="rect">
            <a:avLst/>
          </a:prstGeom>
          <a:ln w="12700">
            <a:miter lim="400000"/>
          </a:ln>
        </p:spPr>
      </p:pic>
      <p:pic>
        <p:nvPicPr>
          <p:cNvPr id="210" name="Image" descr="Image"/>
          <p:cNvPicPr>
            <a:picLocks noChangeAspect="1"/>
          </p:cNvPicPr>
          <p:nvPr/>
        </p:nvPicPr>
        <p:blipFill>
          <a:blip r:embed="rId4"/>
          <a:stretch>
            <a:fillRect/>
          </a:stretch>
        </p:blipFill>
        <p:spPr>
          <a:xfrm>
            <a:off x="378143" y="383606"/>
            <a:ext cx="2393401" cy="2393401"/>
          </a:xfrm>
          <a:prstGeom prst="rect">
            <a:avLst/>
          </a:prstGeom>
          <a:ln w="12700">
            <a:miter lim="400000"/>
          </a:ln>
        </p:spPr>
      </p:pic>
      <p:sp>
        <p:nvSpPr>
          <p:cNvPr id="211" name="Second Class Requirement:     2.c…"/>
          <p:cNvSpPr txBox="1"/>
          <p:nvPr/>
        </p:nvSpPr>
        <p:spPr>
          <a:xfrm>
            <a:off x="3540006" y="3115166"/>
            <a:ext cx="11848367" cy="481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gn="just" defTabSz="457200">
              <a:defRPr sz="3200" b="1">
                <a:latin typeface="Georgia"/>
                <a:ea typeface="Georgia"/>
                <a:cs typeface="Georgia"/>
                <a:sym typeface="Georgia"/>
              </a:defRPr>
            </a:pPr>
            <a:r>
              <a:t>Second Class Requirement:     2.c</a:t>
            </a:r>
          </a:p>
          <a:p>
            <a:pPr lvl="1" indent="228600" defTabSz="457200">
              <a:defRPr sz="1100">
                <a:latin typeface="Helvetica Neue"/>
                <a:ea typeface="Helvetica Neue"/>
                <a:cs typeface="Helvetica Neue"/>
                <a:sym typeface="Helvetica Neue"/>
              </a:defRPr>
            </a:pPr>
            <a:endParaRPr/>
          </a:p>
          <a:p>
            <a:pPr lvl="2" indent="0" algn="just" defTabSz="457200">
              <a:defRPr sz="3200" b="1">
                <a:solidFill>
                  <a:srgbClr val="367C45"/>
                </a:solidFill>
                <a:latin typeface="Georgia"/>
                <a:ea typeface="Georgia"/>
                <a:cs typeface="Georgia"/>
                <a:sym typeface="Georgia"/>
              </a:defRPr>
            </a:pPr>
            <a:r>
              <a:t>NEW</a:t>
            </a:r>
          </a:p>
          <a:p>
            <a:pPr lvl="2" indent="0" algn="just" defTabSz="457200">
              <a:defRPr sz="3200">
                <a:latin typeface="Georgia"/>
                <a:ea typeface="Georgia"/>
                <a:cs typeface="Georgia"/>
                <a:sym typeface="Georgia"/>
              </a:defRPr>
            </a:pPr>
            <a:r>
              <a:rPr b="1"/>
              <a:t>Using a minimum-impact method, and</a:t>
            </a:r>
            <a:r>
              <a:t> at an approved outdoor location and time, use the tinder, kindling, and fuel wood from Second Class requirement 2b to demonstrate how to build a fire. Unless prohibited by local fire restrictions, light the fire. After allowing the flames to burn safely for at least two minutes, safely extinguish the flames with minimal impact to the fire site. </a:t>
            </a:r>
            <a:r>
              <a:rPr b="1"/>
              <a:t>Properly dispose of the ashes and any charred remains</a:t>
            </a:r>
            <a:r>
              <a:t>.</a:t>
            </a:r>
          </a:p>
        </p:txBody>
      </p:sp>
      <p:sp>
        <p:nvSpPr>
          <p:cNvPr id="212" name="ScoutsBSA Advancement"/>
          <p:cNvSpPr txBox="1"/>
          <p:nvPr/>
        </p:nvSpPr>
        <p:spPr>
          <a:xfrm>
            <a:off x="3270870" y="2084075"/>
            <a:ext cx="14538656" cy="103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79" tIns="68579" rIns="68579" bIns="68579">
            <a:normAutofit/>
          </a:bodyPr>
          <a:lstStyle>
            <a:lvl1pPr algn="ctr" defTabSz="1371600">
              <a:lnSpc>
                <a:spcPct val="90000"/>
              </a:lnSpc>
              <a:defRPr sz="4400" b="1">
                <a:solidFill>
                  <a:srgbClr val="007E3F"/>
                </a:solidFill>
                <a:latin typeface="Calibri Light"/>
                <a:ea typeface="Calibri Light"/>
                <a:cs typeface="Calibri Light"/>
                <a:sym typeface="Calibri Light"/>
              </a:defRPr>
            </a:lvl1pPr>
          </a:lstStyle>
          <a:p>
            <a:r>
              <a:t>ScoutsBSA Advancement</a:t>
            </a:r>
          </a:p>
        </p:txBody>
      </p:sp>
      <p:pic>
        <p:nvPicPr>
          <p:cNvPr id="213" name="Image" descr="Image"/>
          <p:cNvPicPr>
            <a:picLocks noChangeAspect="1"/>
          </p:cNvPicPr>
          <p:nvPr/>
        </p:nvPicPr>
        <p:blipFill>
          <a:blip r:embed="rId5"/>
          <a:stretch>
            <a:fillRect/>
          </a:stretch>
        </p:blipFill>
        <p:spPr>
          <a:xfrm>
            <a:off x="1232208" y="4147280"/>
            <a:ext cx="1839287" cy="2299107"/>
          </a:xfrm>
          <a:prstGeom prst="rect">
            <a:avLst/>
          </a:prstGeom>
          <a:ln w="12700">
            <a:miter lim="400000"/>
          </a:ln>
        </p:spPr>
      </p:pic>
      <p:sp>
        <p:nvSpPr>
          <p:cNvPr id="214" name="Outdoor Ethics &amp; Conservation"/>
          <p:cNvSpPr txBox="1">
            <a:spLocks noGrp="1"/>
          </p:cNvSpPr>
          <p:nvPr>
            <p:ph type="title"/>
          </p:nvPr>
        </p:nvSpPr>
        <p:spPr>
          <a:xfrm>
            <a:off x="3000771" y="383804"/>
            <a:ext cx="15120418" cy="2393157"/>
          </a:xfrm>
          <a:prstGeom prst="rect">
            <a:avLst/>
          </a:prstGeom>
        </p:spPr>
        <p:txBody>
          <a:bodyPr/>
          <a:lstStyle>
            <a:lvl1pPr>
              <a:defRPr sz="5600" b="1">
                <a:solidFill>
                  <a:srgbClr val="092677"/>
                </a:solidFill>
              </a:defRPr>
            </a:lvl1pPr>
          </a:lstStyle>
          <a:p>
            <a:r>
              <a:t>Outdoor Ethics &amp; Conservation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Image" descr="Image"/>
          <p:cNvPicPr>
            <a:picLocks noChangeAspect="1"/>
          </p:cNvPicPr>
          <p:nvPr/>
        </p:nvPicPr>
        <p:blipFill>
          <a:blip r:embed="rId3"/>
          <a:stretch>
            <a:fillRect/>
          </a:stretch>
        </p:blipFill>
        <p:spPr>
          <a:xfrm>
            <a:off x="3467100" y="8994163"/>
            <a:ext cx="11353800" cy="1047751"/>
          </a:xfrm>
          <a:prstGeom prst="rect">
            <a:avLst/>
          </a:prstGeom>
          <a:ln w="12700">
            <a:miter lim="400000"/>
          </a:ln>
        </p:spPr>
      </p:pic>
      <p:pic>
        <p:nvPicPr>
          <p:cNvPr id="219" name="Image" descr="Image"/>
          <p:cNvPicPr>
            <a:picLocks noChangeAspect="1"/>
          </p:cNvPicPr>
          <p:nvPr/>
        </p:nvPicPr>
        <p:blipFill>
          <a:blip r:embed="rId4"/>
          <a:stretch>
            <a:fillRect/>
          </a:stretch>
        </p:blipFill>
        <p:spPr>
          <a:xfrm>
            <a:off x="378143" y="383606"/>
            <a:ext cx="2393401" cy="2393401"/>
          </a:xfrm>
          <a:prstGeom prst="rect">
            <a:avLst/>
          </a:prstGeom>
          <a:ln w="12700">
            <a:miter lim="400000"/>
          </a:ln>
        </p:spPr>
      </p:pic>
      <p:sp>
        <p:nvSpPr>
          <p:cNvPr id="220" name="First Class Requirement:     1.b…"/>
          <p:cNvSpPr txBox="1"/>
          <p:nvPr/>
        </p:nvSpPr>
        <p:spPr>
          <a:xfrm>
            <a:off x="3540006" y="3115166"/>
            <a:ext cx="11848367" cy="3020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gn="just" defTabSz="457200">
              <a:defRPr sz="3200" b="1">
                <a:latin typeface="Georgia"/>
                <a:ea typeface="Georgia"/>
                <a:cs typeface="Georgia"/>
                <a:sym typeface="Georgia"/>
              </a:defRPr>
            </a:pPr>
            <a:r>
              <a:t>First Class Requirement:     1.b</a:t>
            </a:r>
          </a:p>
          <a:p>
            <a:pPr lvl="1" indent="228600" defTabSz="457200">
              <a:defRPr sz="1100">
                <a:latin typeface="Helvetica Neue"/>
                <a:ea typeface="Helvetica Neue"/>
                <a:cs typeface="Helvetica Neue"/>
                <a:sym typeface="Helvetica Neue"/>
              </a:defRPr>
            </a:pPr>
            <a:endParaRPr/>
          </a:p>
          <a:p>
            <a:pPr lvl="2" indent="0" algn="just" defTabSz="457200">
              <a:defRPr sz="3200" b="1">
                <a:solidFill>
                  <a:srgbClr val="B63140"/>
                </a:solidFill>
                <a:latin typeface="Georgia"/>
                <a:ea typeface="Georgia"/>
                <a:cs typeface="Georgia"/>
                <a:sym typeface="Georgia"/>
              </a:defRPr>
            </a:pPr>
            <a:r>
              <a:t>OLD (Deleted)</a:t>
            </a:r>
          </a:p>
          <a:p>
            <a:pPr lvl="2" indent="0" algn="just" defTabSz="457200">
              <a:defRPr sz="3200">
                <a:latin typeface="Georgia"/>
                <a:ea typeface="Georgia"/>
                <a:cs typeface="Georgia"/>
                <a:sym typeface="Georgia"/>
              </a:defRPr>
            </a:pPr>
            <a:r>
              <a:rPr>
                <a:latin typeface="Times New Roman"/>
                <a:ea typeface="Times New Roman"/>
                <a:cs typeface="Times New Roman"/>
                <a:sym typeface="Times New Roman"/>
              </a:rPr>
              <a:t>First Class:  1b:  Explain each of the </a:t>
            </a:r>
            <a:r>
              <a:rPr b="1">
                <a:latin typeface="Times New Roman"/>
                <a:ea typeface="Times New Roman"/>
                <a:cs typeface="Times New Roman"/>
                <a:sym typeface="Times New Roman"/>
              </a:rPr>
              <a:t>principles of Tread Lightly! </a:t>
            </a:r>
            <a:r>
              <a:rPr>
                <a:latin typeface="Times New Roman"/>
                <a:ea typeface="Times New Roman"/>
                <a:cs typeface="Times New Roman"/>
                <a:sym typeface="Times New Roman"/>
              </a:rPr>
              <a:t>and tell how you practiced them on a campout or outing. This outing must be different from the ones used for Tenderfoot requirement 1c and Second Class requirement 1b. </a:t>
            </a:r>
          </a:p>
        </p:txBody>
      </p:sp>
      <p:sp>
        <p:nvSpPr>
          <p:cNvPr id="221" name="ScoutsBSA Advancement"/>
          <p:cNvSpPr txBox="1"/>
          <p:nvPr/>
        </p:nvSpPr>
        <p:spPr>
          <a:xfrm>
            <a:off x="3270870" y="2084075"/>
            <a:ext cx="14538656" cy="103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79" tIns="68579" rIns="68579" bIns="68579">
            <a:normAutofit/>
          </a:bodyPr>
          <a:lstStyle>
            <a:lvl1pPr algn="ctr" defTabSz="1371600">
              <a:lnSpc>
                <a:spcPct val="90000"/>
              </a:lnSpc>
              <a:defRPr sz="4400" b="1">
                <a:solidFill>
                  <a:srgbClr val="007E3F"/>
                </a:solidFill>
                <a:latin typeface="Calibri Light"/>
                <a:ea typeface="Calibri Light"/>
                <a:cs typeface="Calibri Light"/>
                <a:sym typeface="Calibri Light"/>
              </a:defRPr>
            </a:lvl1pPr>
          </a:lstStyle>
          <a:p>
            <a:r>
              <a:t>ScoutsBSA Advancement</a:t>
            </a:r>
          </a:p>
        </p:txBody>
      </p:sp>
      <p:pic>
        <p:nvPicPr>
          <p:cNvPr id="222" name="Image" descr="Image"/>
          <p:cNvPicPr>
            <a:picLocks noChangeAspect="1"/>
          </p:cNvPicPr>
          <p:nvPr/>
        </p:nvPicPr>
        <p:blipFill>
          <a:blip r:embed="rId5"/>
          <a:stretch>
            <a:fillRect/>
          </a:stretch>
        </p:blipFill>
        <p:spPr>
          <a:xfrm>
            <a:off x="1240513" y="4125910"/>
            <a:ext cx="1839286" cy="2299108"/>
          </a:xfrm>
          <a:prstGeom prst="rect">
            <a:avLst/>
          </a:prstGeom>
          <a:ln w="12700">
            <a:miter lim="400000"/>
          </a:ln>
        </p:spPr>
      </p:pic>
      <p:sp>
        <p:nvSpPr>
          <p:cNvPr id="223" name="Outdoor Ethics &amp; Conservation"/>
          <p:cNvSpPr txBox="1">
            <a:spLocks noGrp="1"/>
          </p:cNvSpPr>
          <p:nvPr>
            <p:ph type="title"/>
          </p:nvPr>
        </p:nvSpPr>
        <p:spPr>
          <a:xfrm>
            <a:off x="3000771" y="383804"/>
            <a:ext cx="15120418" cy="2393157"/>
          </a:xfrm>
          <a:prstGeom prst="rect">
            <a:avLst/>
          </a:prstGeom>
        </p:spPr>
        <p:txBody>
          <a:bodyPr/>
          <a:lstStyle>
            <a:lvl1pPr>
              <a:defRPr sz="5600" b="1">
                <a:solidFill>
                  <a:srgbClr val="092677"/>
                </a:solidFill>
              </a:defRPr>
            </a:lvl1pPr>
          </a:lstStyle>
          <a:p>
            <a:r>
              <a:t>Outdoor Ethics &amp; Conservation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age" descr="Image"/>
          <p:cNvPicPr>
            <a:picLocks noChangeAspect="1"/>
          </p:cNvPicPr>
          <p:nvPr/>
        </p:nvPicPr>
        <p:blipFill>
          <a:blip r:embed="rId3"/>
          <a:stretch>
            <a:fillRect/>
          </a:stretch>
        </p:blipFill>
        <p:spPr>
          <a:xfrm>
            <a:off x="3467100" y="8994163"/>
            <a:ext cx="11353800" cy="1047751"/>
          </a:xfrm>
          <a:prstGeom prst="rect">
            <a:avLst/>
          </a:prstGeom>
          <a:ln w="12700">
            <a:miter lim="400000"/>
          </a:ln>
        </p:spPr>
      </p:pic>
      <p:pic>
        <p:nvPicPr>
          <p:cNvPr id="228" name="Image" descr="Image"/>
          <p:cNvPicPr>
            <a:picLocks noChangeAspect="1"/>
          </p:cNvPicPr>
          <p:nvPr/>
        </p:nvPicPr>
        <p:blipFill>
          <a:blip r:embed="rId4"/>
          <a:stretch>
            <a:fillRect/>
          </a:stretch>
        </p:blipFill>
        <p:spPr>
          <a:xfrm>
            <a:off x="378143" y="383606"/>
            <a:ext cx="2393401" cy="2393401"/>
          </a:xfrm>
          <a:prstGeom prst="rect">
            <a:avLst/>
          </a:prstGeom>
          <a:ln w="12700">
            <a:miter lim="400000"/>
          </a:ln>
        </p:spPr>
      </p:pic>
      <p:sp>
        <p:nvSpPr>
          <p:cNvPr id="229" name="First Class Requirement:     1.b…"/>
          <p:cNvSpPr txBox="1"/>
          <p:nvPr/>
        </p:nvSpPr>
        <p:spPr>
          <a:xfrm>
            <a:off x="3540006" y="3115166"/>
            <a:ext cx="11848367" cy="298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gn="just" defTabSz="457200">
              <a:defRPr sz="3200" b="1">
                <a:latin typeface="Georgia"/>
                <a:ea typeface="Georgia"/>
                <a:cs typeface="Georgia"/>
                <a:sym typeface="Georgia"/>
              </a:defRPr>
            </a:pPr>
            <a:r>
              <a:t>First Class Requirement:     1.b</a:t>
            </a:r>
          </a:p>
          <a:p>
            <a:pPr lvl="1" indent="228600" defTabSz="457200">
              <a:defRPr sz="1100">
                <a:latin typeface="Helvetica Neue"/>
                <a:ea typeface="Helvetica Neue"/>
                <a:cs typeface="Helvetica Neue"/>
                <a:sym typeface="Helvetica Neue"/>
              </a:defRPr>
            </a:pPr>
            <a:endParaRPr/>
          </a:p>
          <a:p>
            <a:pPr lvl="2" indent="0" algn="just" defTabSz="457200">
              <a:defRPr sz="3200" b="1">
                <a:solidFill>
                  <a:srgbClr val="367C45"/>
                </a:solidFill>
                <a:latin typeface="Georgia"/>
                <a:ea typeface="Georgia"/>
                <a:cs typeface="Georgia"/>
                <a:sym typeface="Georgia"/>
              </a:defRPr>
            </a:pPr>
            <a:r>
              <a:t>NEW</a:t>
            </a:r>
          </a:p>
          <a:p>
            <a:pPr lvl="2" indent="0" algn="just" defTabSz="457200">
              <a:defRPr sz="3200">
                <a:latin typeface="Georgia"/>
                <a:ea typeface="Georgia"/>
                <a:cs typeface="Georgia"/>
                <a:sym typeface="Georgia"/>
              </a:defRPr>
            </a:pPr>
            <a:r>
              <a:t>Explain the potential impacts of camping, both on the environment and on other outdoor users. Explain why the Outdoor Code and Leave No Trace principles are important for protecting the outdoors.</a:t>
            </a:r>
          </a:p>
        </p:txBody>
      </p:sp>
      <p:sp>
        <p:nvSpPr>
          <p:cNvPr id="230" name="ScoutsBSA Advancement"/>
          <p:cNvSpPr txBox="1"/>
          <p:nvPr/>
        </p:nvSpPr>
        <p:spPr>
          <a:xfrm>
            <a:off x="3270870" y="2084075"/>
            <a:ext cx="14538656" cy="103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79" tIns="68579" rIns="68579" bIns="68579">
            <a:normAutofit/>
          </a:bodyPr>
          <a:lstStyle>
            <a:lvl1pPr algn="ctr" defTabSz="1371600">
              <a:lnSpc>
                <a:spcPct val="90000"/>
              </a:lnSpc>
              <a:defRPr sz="4400" b="1">
                <a:solidFill>
                  <a:srgbClr val="007E3F"/>
                </a:solidFill>
                <a:latin typeface="Calibri Light"/>
                <a:ea typeface="Calibri Light"/>
                <a:cs typeface="Calibri Light"/>
                <a:sym typeface="Calibri Light"/>
              </a:defRPr>
            </a:lvl1pPr>
          </a:lstStyle>
          <a:p>
            <a:r>
              <a:t>ScoutsBSA Advancement</a:t>
            </a:r>
          </a:p>
        </p:txBody>
      </p:sp>
      <p:pic>
        <p:nvPicPr>
          <p:cNvPr id="231" name="Image" descr="Image"/>
          <p:cNvPicPr>
            <a:picLocks noChangeAspect="1"/>
          </p:cNvPicPr>
          <p:nvPr/>
        </p:nvPicPr>
        <p:blipFill>
          <a:blip r:embed="rId5"/>
          <a:stretch>
            <a:fillRect/>
          </a:stretch>
        </p:blipFill>
        <p:spPr>
          <a:xfrm>
            <a:off x="1240513" y="4125910"/>
            <a:ext cx="1839286" cy="2299108"/>
          </a:xfrm>
          <a:prstGeom prst="rect">
            <a:avLst/>
          </a:prstGeom>
          <a:ln w="12700">
            <a:miter lim="400000"/>
          </a:ln>
        </p:spPr>
      </p:pic>
      <p:sp>
        <p:nvSpPr>
          <p:cNvPr id="232" name="Outdoor Ethics &amp; Conservation"/>
          <p:cNvSpPr txBox="1">
            <a:spLocks noGrp="1"/>
          </p:cNvSpPr>
          <p:nvPr>
            <p:ph type="title"/>
          </p:nvPr>
        </p:nvSpPr>
        <p:spPr>
          <a:xfrm>
            <a:off x="3000771" y="383804"/>
            <a:ext cx="15120418" cy="2393157"/>
          </a:xfrm>
          <a:prstGeom prst="rect">
            <a:avLst/>
          </a:prstGeom>
        </p:spPr>
        <p:txBody>
          <a:bodyPr/>
          <a:lstStyle>
            <a:lvl1pPr>
              <a:defRPr sz="5600" b="1">
                <a:solidFill>
                  <a:srgbClr val="092677"/>
                </a:solidFill>
              </a:defRPr>
            </a:lvl1pPr>
          </a:lstStyle>
          <a:p>
            <a:r>
              <a:t>Outdoor Ethics &amp; Conservation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Image" descr="Image"/>
          <p:cNvPicPr>
            <a:picLocks noChangeAspect="1"/>
          </p:cNvPicPr>
          <p:nvPr/>
        </p:nvPicPr>
        <p:blipFill>
          <a:blip r:embed="rId3"/>
          <a:stretch>
            <a:fillRect/>
          </a:stretch>
        </p:blipFill>
        <p:spPr>
          <a:xfrm>
            <a:off x="3467100" y="8994163"/>
            <a:ext cx="11353800" cy="1047751"/>
          </a:xfrm>
          <a:prstGeom prst="rect">
            <a:avLst/>
          </a:prstGeom>
          <a:ln w="12700">
            <a:miter lim="400000"/>
          </a:ln>
        </p:spPr>
      </p:pic>
      <p:pic>
        <p:nvPicPr>
          <p:cNvPr id="237" name="Image" descr="Image"/>
          <p:cNvPicPr>
            <a:picLocks noChangeAspect="1"/>
          </p:cNvPicPr>
          <p:nvPr/>
        </p:nvPicPr>
        <p:blipFill>
          <a:blip r:embed="rId4"/>
          <a:stretch>
            <a:fillRect/>
          </a:stretch>
        </p:blipFill>
        <p:spPr>
          <a:xfrm>
            <a:off x="378143" y="383606"/>
            <a:ext cx="2393401" cy="2393401"/>
          </a:xfrm>
          <a:prstGeom prst="rect">
            <a:avLst/>
          </a:prstGeom>
          <a:ln w="12700">
            <a:miter lim="400000"/>
          </a:ln>
        </p:spPr>
      </p:pic>
      <p:sp>
        <p:nvSpPr>
          <p:cNvPr id="238" name="First Class Requirement:     2.d…"/>
          <p:cNvSpPr txBox="1"/>
          <p:nvPr/>
        </p:nvSpPr>
        <p:spPr>
          <a:xfrm>
            <a:off x="3540006" y="3115166"/>
            <a:ext cx="11848367" cy="3901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gn="just" defTabSz="457200">
              <a:defRPr sz="3200" b="1">
                <a:latin typeface="Georgia"/>
                <a:ea typeface="Georgia"/>
                <a:cs typeface="Georgia"/>
                <a:sym typeface="Georgia"/>
              </a:defRPr>
            </a:pPr>
            <a:r>
              <a:t>First Class Requirement:     2.d</a:t>
            </a:r>
          </a:p>
          <a:p>
            <a:pPr lvl="1" indent="228600" defTabSz="457200">
              <a:defRPr sz="1100">
                <a:latin typeface="Helvetica Neue"/>
                <a:ea typeface="Helvetica Neue"/>
                <a:cs typeface="Helvetica Neue"/>
                <a:sym typeface="Helvetica Neue"/>
              </a:defRPr>
            </a:pPr>
            <a:endParaRPr/>
          </a:p>
          <a:p>
            <a:pPr lvl="2" indent="0" algn="just" defTabSz="457200">
              <a:defRPr sz="3200" b="1">
                <a:solidFill>
                  <a:srgbClr val="B63140"/>
                </a:solidFill>
                <a:latin typeface="Georgia"/>
                <a:ea typeface="Georgia"/>
                <a:cs typeface="Georgia"/>
                <a:sym typeface="Georgia"/>
              </a:defRPr>
            </a:pPr>
            <a:r>
              <a:t>OLD</a:t>
            </a:r>
          </a:p>
          <a:p>
            <a:pPr lvl="2" indent="0" algn="just" defTabSz="457200">
              <a:defRPr sz="3200">
                <a:latin typeface="Georgia"/>
                <a:ea typeface="Georgia"/>
                <a:cs typeface="Georgia"/>
                <a:sym typeface="Georgia"/>
              </a:defRPr>
            </a:pPr>
            <a:r>
              <a:t>Demonstrate the procedures to follow in the safe handling and storage of fresh meats, dairy products, eggs, vegetables, and other perishable food products. Show how to properly dispose of camp garbage, cans, plastic containers, and other rubbish. </a:t>
            </a:r>
          </a:p>
        </p:txBody>
      </p:sp>
      <p:sp>
        <p:nvSpPr>
          <p:cNvPr id="239" name="ScoutsBSA Advancement"/>
          <p:cNvSpPr txBox="1"/>
          <p:nvPr/>
        </p:nvSpPr>
        <p:spPr>
          <a:xfrm>
            <a:off x="3270870" y="2084075"/>
            <a:ext cx="14538656" cy="103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79" tIns="68579" rIns="68579" bIns="68579">
            <a:normAutofit/>
          </a:bodyPr>
          <a:lstStyle>
            <a:lvl1pPr algn="ctr" defTabSz="1371600">
              <a:lnSpc>
                <a:spcPct val="90000"/>
              </a:lnSpc>
              <a:defRPr sz="4400" b="1">
                <a:solidFill>
                  <a:srgbClr val="007E3F"/>
                </a:solidFill>
                <a:latin typeface="Calibri Light"/>
                <a:ea typeface="Calibri Light"/>
                <a:cs typeface="Calibri Light"/>
                <a:sym typeface="Calibri Light"/>
              </a:defRPr>
            </a:lvl1pPr>
          </a:lstStyle>
          <a:p>
            <a:r>
              <a:t>ScoutsBSA Advancement</a:t>
            </a:r>
          </a:p>
        </p:txBody>
      </p:sp>
      <p:pic>
        <p:nvPicPr>
          <p:cNvPr id="240" name="Image" descr="Image"/>
          <p:cNvPicPr>
            <a:picLocks noChangeAspect="1"/>
          </p:cNvPicPr>
          <p:nvPr/>
        </p:nvPicPr>
        <p:blipFill>
          <a:blip r:embed="rId5"/>
          <a:stretch>
            <a:fillRect/>
          </a:stretch>
        </p:blipFill>
        <p:spPr>
          <a:xfrm>
            <a:off x="1240513" y="4125910"/>
            <a:ext cx="1839286" cy="2299108"/>
          </a:xfrm>
          <a:prstGeom prst="rect">
            <a:avLst/>
          </a:prstGeom>
          <a:ln w="12700">
            <a:miter lim="400000"/>
          </a:ln>
        </p:spPr>
      </p:pic>
      <p:sp>
        <p:nvSpPr>
          <p:cNvPr id="241" name="Outdoor Ethics &amp; Conservation"/>
          <p:cNvSpPr txBox="1">
            <a:spLocks noGrp="1"/>
          </p:cNvSpPr>
          <p:nvPr>
            <p:ph type="title"/>
          </p:nvPr>
        </p:nvSpPr>
        <p:spPr>
          <a:xfrm>
            <a:off x="3000771" y="383804"/>
            <a:ext cx="15120418" cy="2393157"/>
          </a:xfrm>
          <a:prstGeom prst="rect">
            <a:avLst/>
          </a:prstGeom>
        </p:spPr>
        <p:txBody>
          <a:bodyPr/>
          <a:lstStyle>
            <a:lvl1pPr>
              <a:defRPr sz="5600" b="1">
                <a:solidFill>
                  <a:srgbClr val="092677"/>
                </a:solidFill>
              </a:defRPr>
            </a:lvl1pPr>
          </a:lstStyle>
          <a:p>
            <a:r>
              <a:t>Outdoor Ethics &amp; Conservation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Image" descr="Image"/>
          <p:cNvPicPr>
            <a:picLocks noChangeAspect="1"/>
          </p:cNvPicPr>
          <p:nvPr/>
        </p:nvPicPr>
        <p:blipFill>
          <a:blip r:embed="rId3"/>
          <a:stretch>
            <a:fillRect/>
          </a:stretch>
        </p:blipFill>
        <p:spPr>
          <a:xfrm>
            <a:off x="3467100" y="8994163"/>
            <a:ext cx="11353800" cy="1047751"/>
          </a:xfrm>
          <a:prstGeom prst="rect">
            <a:avLst/>
          </a:prstGeom>
          <a:ln w="12700">
            <a:miter lim="400000"/>
          </a:ln>
        </p:spPr>
      </p:pic>
      <p:pic>
        <p:nvPicPr>
          <p:cNvPr id="246" name="Image" descr="Image"/>
          <p:cNvPicPr>
            <a:picLocks noChangeAspect="1"/>
          </p:cNvPicPr>
          <p:nvPr/>
        </p:nvPicPr>
        <p:blipFill>
          <a:blip r:embed="rId4"/>
          <a:stretch>
            <a:fillRect/>
          </a:stretch>
        </p:blipFill>
        <p:spPr>
          <a:xfrm>
            <a:off x="378143" y="383606"/>
            <a:ext cx="2393401" cy="2393401"/>
          </a:xfrm>
          <a:prstGeom prst="rect">
            <a:avLst/>
          </a:prstGeom>
          <a:ln w="12700">
            <a:miter lim="400000"/>
          </a:ln>
        </p:spPr>
      </p:pic>
      <p:sp>
        <p:nvSpPr>
          <p:cNvPr id="247" name="First Class Requirement:     2.d…"/>
          <p:cNvSpPr txBox="1"/>
          <p:nvPr/>
        </p:nvSpPr>
        <p:spPr>
          <a:xfrm>
            <a:off x="3540006" y="3115166"/>
            <a:ext cx="11848367" cy="3901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gn="just" defTabSz="457200">
              <a:defRPr sz="3200" b="1">
                <a:latin typeface="Georgia"/>
                <a:ea typeface="Georgia"/>
                <a:cs typeface="Georgia"/>
                <a:sym typeface="Georgia"/>
              </a:defRPr>
            </a:pPr>
            <a:r>
              <a:t>First Class Requirement:     2.d</a:t>
            </a:r>
          </a:p>
          <a:p>
            <a:pPr lvl="1" indent="228600" defTabSz="457200">
              <a:defRPr sz="1100">
                <a:latin typeface="Helvetica Neue"/>
                <a:ea typeface="Helvetica Neue"/>
                <a:cs typeface="Helvetica Neue"/>
                <a:sym typeface="Helvetica Neue"/>
              </a:defRPr>
            </a:pPr>
            <a:endParaRPr/>
          </a:p>
          <a:p>
            <a:pPr lvl="2" indent="0" algn="just" defTabSz="457200">
              <a:defRPr sz="3200" b="1">
                <a:solidFill>
                  <a:srgbClr val="367C45"/>
                </a:solidFill>
                <a:latin typeface="Georgia"/>
                <a:ea typeface="Georgia"/>
                <a:cs typeface="Georgia"/>
                <a:sym typeface="Georgia"/>
              </a:defRPr>
            </a:pPr>
            <a:r>
              <a:t>NEW</a:t>
            </a:r>
          </a:p>
          <a:p>
            <a:pPr lvl="2" indent="0" algn="just" defTabSz="457200">
              <a:defRPr sz="3200">
                <a:latin typeface="Georgia"/>
                <a:ea typeface="Georgia"/>
                <a:cs typeface="Georgia"/>
                <a:sym typeface="Georgia"/>
              </a:defRPr>
            </a:pPr>
            <a:r>
              <a:t>Demonstrate the procedures to follow in the safe handling and storage of fresh meats, dairy products, eggs, vegetables, and other perishable food products. Show how to properly dispose of camp garbage, cans, plastic containers,</a:t>
            </a:r>
            <a:r>
              <a:rPr b="1"/>
              <a:t> waste water</a:t>
            </a:r>
            <a:r>
              <a:t> and other rubbish.</a:t>
            </a:r>
          </a:p>
        </p:txBody>
      </p:sp>
      <p:sp>
        <p:nvSpPr>
          <p:cNvPr id="248" name="ScoutsBSA Advancement"/>
          <p:cNvSpPr txBox="1"/>
          <p:nvPr/>
        </p:nvSpPr>
        <p:spPr>
          <a:xfrm>
            <a:off x="3270870" y="2084075"/>
            <a:ext cx="14538656" cy="103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79" tIns="68579" rIns="68579" bIns="68579">
            <a:normAutofit/>
          </a:bodyPr>
          <a:lstStyle>
            <a:lvl1pPr algn="ctr" defTabSz="1371600">
              <a:lnSpc>
                <a:spcPct val="90000"/>
              </a:lnSpc>
              <a:defRPr sz="4400" b="1">
                <a:solidFill>
                  <a:srgbClr val="007E3F"/>
                </a:solidFill>
                <a:latin typeface="Calibri Light"/>
                <a:ea typeface="Calibri Light"/>
                <a:cs typeface="Calibri Light"/>
                <a:sym typeface="Calibri Light"/>
              </a:defRPr>
            </a:lvl1pPr>
          </a:lstStyle>
          <a:p>
            <a:r>
              <a:t>ScoutsBSA Advancement</a:t>
            </a:r>
          </a:p>
        </p:txBody>
      </p:sp>
      <p:pic>
        <p:nvPicPr>
          <p:cNvPr id="249" name="Image" descr="Image"/>
          <p:cNvPicPr>
            <a:picLocks noChangeAspect="1"/>
          </p:cNvPicPr>
          <p:nvPr/>
        </p:nvPicPr>
        <p:blipFill>
          <a:blip r:embed="rId5"/>
          <a:stretch>
            <a:fillRect/>
          </a:stretch>
        </p:blipFill>
        <p:spPr>
          <a:xfrm>
            <a:off x="1240513" y="4125910"/>
            <a:ext cx="1839286" cy="2299108"/>
          </a:xfrm>
          <a:prstGeom prst="rect">
            <a:avLst/>
          </a:prstGeom>
          <a:ln w="12700">
            <a:miter lim="400000"/>
          </a:ln>
        </p:spPr>
      </p:pic>
      <p:sp>
        <p:nvSpPr>
          <p:cNvPr id="250" name="Outdoor Ethics &amp; Conservation"/>
          <p:cNvSpPr txBox="1">
            <a:spLocks noGrp="1"/>
          </p:cNvSpPr>
          <p:nvPr>
            <p:ph type="title"/>
          </p:nvPr>
        </p:nvSpPr>
        <p:spPr>
          <a:xfrm>
            <a:off x="3000771" y="383804"/>
            <a:ext cx="15120418" cy="2393157"/>
          </a:xfrm>
          <a:prstGeom prst="rect">
            <a:avLst/>
          </a:prstGeom>
        </p:spPr>
        <p:txBody>
          <a:bodyPr/>
          <a:lstStyle>
            <a:lvl1pPr>
              <a:defRPr sz="5600" b="1">
                <a:solidFill>
                  <a:srgbClr val="092677"/>
                </a:solidFill>
              </a:defRPr>
            </a:lvl1pPr>
          </a:lstStyle>
          <a:p>
            <a:r>
              <a:t>Outdoor Ethics &amp; Conservation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Questions?"/>
          <p:cNvSpPr txBox="1"/>
          <p:nvPr/>
        </p:nvSpPr>
        <p:spPr>
          <a:xfrm>
            <a:off x="1257300" y="6146886"/>
            <a:ext cx="15773400" cy="23931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79" tIns="68579" rIns="68579" bIns="68579">
            <a:normAutofit/>
          </a:bodyPr>
          <a:lstStyle>
            <a:lvl1pPr algn="ctr" defTabSz="1371600">
              <a:lnSpc>
                <a:spcPct val="90000"/>
              </a:lnSpc>
              <a:defRPr sz="5400" b="1">
                <a:solidFill>
                  <a:srgbClr val="005B3C"/>
                </a:solidFill>
                <a:latin typeface="Calibri Light"/>
                <a:ea typeface="Calibri Light"/>
                <a:cs typeface="Calibri Light"/>
                <a:sym typeface="Calibri Light"/>
              </a:defRPr>
            </a:lvl1pPr>
          </a:lstStyle>
          <a:p>
            <a:r>
              <a:t>Questions?</a:t>
            </a:r>
          </a:p>
        </p:txBody>
      </p:sp>
      <p:pic>
        <p:nvPicPr>
          <p:cNvPr id="255" name="Image" descr="Image"/>
          <p:cNvPicPr>
            <a:picLocks noChangeAspect="1"/>
          </p:cNvPicPr>
          <p:nvPr/>
        </p:nvPicPr>
        <p:blipFill>
          <a:blip r:embed="rId2"/>
          <a:stretch>
            <a:fillRect/>
          </a:stretch>
        </p:blipFill>
        <p:spPr>
          <a:xfrm>
            <a:off x="3467100" y="8994163"/>
            <a:ext cx="11353800" cy="1047751"/>
          </a:xfrm>
          <a:prstGeom prst="rect">
            <a:avLst/>
          </a:prstGeom>
          <a:ln w="12700">
            <a:miter lim="400000"/>
          </a:ln>
        </p:spPr>
      </p:pic>
      <p:pic>
        <p:nvPicPr>
          <p:cNvPr id="256" name="Image" descr="Image"/>
          <p:cNvPicPr>
            <a:picLocks noChangeAspect="1"/>
          </p:cNvPicPr>
          <p:nvPr/>
        </p:nvPicPr>
        <p:blipFill>
          <a:blip r:embed="rId3"/>
          <a:stretch>
            <a:fillRect/>
          </a:stretch>
        </p:blipFill>
        <p:spPr>
          <a:xfrm>
            <a:off x="7097613" y="470775"/>
            <a:ext cx="4093032" cy="4093032"/>
          </a:xfrm>
          <a:prstGeom prst="rect">
            <a:avLst/>
          </a:prstGeom>
          <a:ln w="12700">
            <a:miter lim="400000"/>
          </a:ln>
        </p:spPr>
      </p:pic>
      <p:sp>
        <p:nvSpPr>
          <p:cNvPr id="257" name="Outdoor Ethics &amp; Conservation"/>
          <p:cNvSpPr txBox="1">
            <a:spLocks noGrp="1"/>
          </p:cNvSpPr>
          <p:nvPr>
            <p:ph type="title"/>
          </p:nvPr>
        </p:nvSpPr>
        <p:spPr>
          <a:xfrm>
            <a:off x="1583791" y="4501934"/>
            <a:ext cx="15120418" cy="2393156"/>
          </a:xfrm>
          <a:prstGeom prst="rect">
            <a:avLst/>
          </a:prstGeom>
        </p:spPr>
        <p:txBody>
          <a:bodyPr/>
          <a:lstStyle>
            <a:lvl1pPr algn="ctr">
              <a:defRPr sz="5600" b="1">
                <a:solidFill>
                  <a:srgbClr val="092677"/>
                </a:solidFill>
              </a:defRPr>
            </a:lvl1pPr>
          </a:lstStyle>
          <a:p>
            <a:r>
              <a:t>Outdoor Ethics &amp; Conservation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Outdoor Ethics &amp; Conservation"/>
          <p:cNvSpPr txBox="1">
            <a:spLocks noGrp="1"/>
          </p:cNvSpPr>
          <p:nvPr>
            <p:ph type="title"/>
          </p:nvPr>
        </p:nvSpPr>
        <p:spPr>
          <a:xfrm>
            <a:off x="2979989" y="803667"/>
            <a:ext cx="15120418" cy="2393157"/>
          </a:xfrm>
          <a:prstGeom prst="rect">
            <a:avLst/>
          </a:prstGeom>
        </p:spPr>
        <p:txBody>
          <a:bodyPr/>
          <a:lstStyle>
            <a:lvl1pPr>
              <a:defRPr sz="5600" b="1">
                <a:solidFill>
                  <a:srgbClr val="092677"/>
                </a:solidFill>
              </a:defRPr>
            </a:lvl1pPr>
          </a:lstStyle>
          <a:p>
            <a:r>
              <a:t>Outdoor Ethics &amp; Conservation</a:t>
            </a:r>
          </a:p>
        </p:txBody>
      </p:sp>
      <p:pic>
        <p:nvPicPr>
          <p:cNvPr id="140" name="Image" descr="Image"/>
          <p:cNvPicPr>
            <a:picLocks noChangeAspect="1"/>
          </p:cNvPicPr>
          <p:nvPr/>
        </p:nvPicPr>
        <p:blipFill>
          <a:blip r:embed="rId3"/>
          <a:stretch>
            <a:fillRect/>
          </a:stretch>
        </p:blipFill>
        <p:spPr>
          <a:xfrm>
            <a:off x="3467100" y="8994163"/>
            <a:ext cx="11353800" cy="1047751"/>
          </a:xfrm>
          <a:prstGeom prst="rect">
            <a:avLst/>
          </a:prstGeom>
          <a:ln w="12700">
            <a:miter lim="400000"/>
          </a:ln>
        </p:spPr>
      </p:pic>
      <p:pic>
        <p:nvPicPr>
          <p:cNvPr id="141" name="Image" descr="Image"/>
          <p:cNvPicPr>
            <a:picLocks noChangeAspect="1"/>
          </p:cNvPicPr>
          <p:nvPr/>
        </p:nvPicPr>
        <p:blipFill>
          <a:blip r:embed="rId4"/>
          <a:stretch>
            <a:fillRect/>
          </a:stretch>
        </p:blipFill>
        <p:spPr>
          <a:xfrm>
            <a:off x="378143" y="383606"/>
            <a:ext cx="2393401" cy="2393401"/>
          </a:xfrm>
          <a:prstGeom prst="rect">
            <a:avLst/>
          </a:prstGeom>
          <a:ln w="12700">
            <a:miter lim="400000"/>
          </a:ln>
        </p:spPr>
      </p:pic>
      <p:pic>
        <p:nvPicPr>
          <p:cNvPr id="142" name="CB5I9070_photo_SBBC.png" descr="CB5I9070_photo_SBBC.png"/>
          <p:cNvPicPr>
            <a:picLocks noChangeAspect="1"/>
          </p:cNvPicPr>
          <p:nvPr/>
        </p:nvPicPr>
        <p:blipFill>
          <a:blip r:embed="rId5"/>
          <a:stretch>
            <a:fillRect/>
          </a:stretch>
        </p:blipFill>
        <p:spPr>
          <a:xfrm>
            <a:off x="9912277" y="4092498"/>
            <a:ext cx="7103318" cy="4735545"/>
          </a:xfrm>
          <a:prstGeom prst="rect">
            <a:avLst/>
          </a:prstGeom>
          <a:ln w="12700">
            <a:miter lim="400000"/>
          </a:ln>
        </p:spPr>
      </p:pic>
      <p:pic>
        <p:nvPicPr>
          <p:cNvPr id="143" name="LION_build_an_adventure_3_photo_CSBC.jpeg" descr="LION_build_an_adventure_3_photo_CSBC.jpeg"/>
          <p:cNvPicPr>
            <a:picLocks noChangeAspect="1"/>
          </p:cNvPicPr>
          <p:nvPr/>
        </p:nvPicPr>
        <p:blipFill>
          <a:blip r:embed="rId6"/>
          <a:stretch>
            <a:fillRect/>
          </a:stretch>
        </p:blipFill>
        <p:spPr>
          <a:xfrm>
            <a:off x="3773063" y="2545204"/>
            <a:ext cx="4124877" cy="562483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 descr="Image"/>
          <p:cNvPicPr>
            <a:picLocks noChangeAspect="1"/>
          </p:cNvPicPr>
          <p:nvPr/>
        </p:nvPicPr>
        <p:blipFill>
          <a:blip r:embed="rId3"/>
          <a:stretch>
            <a:fillRect/>
          </a:stretch>
        </p:blipFill>
        <p:spPr>
          <a:xfrm>
            <a:off x="3467100" y="8994163"/>
            <a:ext cx="11353800" cy="1047751"/>
          </a:xfrm>
          <a:prstGeom prst="rect">
            <a:avLst/>
          </a:prstGeom>
          <a:ln w="12700">
            <a:miter lim="400000"/>
          </a:ln>
        </p:spPr>
      </p:pic>
      <p:pic>
        <p:nvPicPr>
          <p:cNvPr id="148" name="Image" descr="Image"/>
          <p:cNvPicPr>
            <a:picLocks noChangeAspect="1"/>
          </p:cNvPicPr>
          <p:nvPr/>
        </p:nvPicPr>
        <p:blipFill>
          <a:blip r:embed="rId4"/>
          <a:stretch>
            <a:fillRect/>
          </a:stretch>
        </p:blipFill>
        <p:spPr>
          <a:xfrm>
            <a:off x="378143" y="383606"/>
            <a:ext cx="2393401" cy="2393401"/>
          </a:xfrm>
          <a:prstGeom prst="rect">
            <a:avLst/>
          </a:prstGeom>
          <a:ln w="12700">
            <a:miter lim="400000"/>
          </a:ln>
        </p:spPr>
      </p:pic>
      <p:pic>
        <p:nvPicPr>
          <p:cNvPr id="149" name="Image" descr="Image"/>
          <p:cNvPicPr>
            <a:picLocks noChangeAspect="1"/>
          </p:cNvPicPr>
          <p:nvPr/>
        </p:nvPicPr>
        <p:blipFill>
          <a:blip r:embed="rId5"/>
          <a:stretch>
            <a:fillRect/>
          </a:stretch>
        </p:blipFill>
        <p:spPr>
          <a:xfrm>
            <a:off x="3738621" y="2418164"/>
            <a:ext cx="10810758" cy="2729097"/>
          </a:xfrm>
          <a:prstGeom prst="rect">
            <a:avLst/>
          </a:prstGeom>
          <a:ln w="12700">
            <a:miter lim="400000"/>
          </a:ln>
        </p:spPr>
      </p:pic>
      <p:pic>
        <p:nvPicPr>
          <p:cNvPr id="150" name="Image" descr="Image"/>
          <p:cNvPicPr>
            <a:picLocks noChangeAspect="1"/>
          </p:cNvPicPr>
          <p:nvPr/>
        </p:nvPicPr>
        <p:blipFill>
          <a:blip r:embed="rId6"/>
          <a:stretch>
            <a:fillRect/>
          </a:stretch>
        </p:blipFill>
        <p:spPr>
          <a:xfrm>
            <a:off x="4314155" y="5598849"/>
            <a:ext cx="9659690" cy="2943725"/>
          </a:xfrm>
          <a:prstGeom prst="rect">
            <a:avLst/>
          </a:prstGeom>
          <a:ln w="12700">
            <a:miter lim="400000"/>
          </a:ln>
        </p:spPr>
      </p:pic>
      <p:sp>
        <p:nvSpPr>
          <p:cNvPr id="151" name="Outdoor Ethics &amp; Conservation"/>
          <p:cNvSpPr txBox="1">
            <a:spLocks noGrp="1"/>
          </p:cNvSpPr>
          <p:nvPr>
            <p:ph type="title"/>
          </p:nvPr>
        </p:nvSpPr>
        <p:spPr>
          <a:xfrm>
            <a:off x="3000771" y="383804"/>
            <a:ext cx="15120418" cy="2393157"/>
          </a:xfrm>
          <a:prstGeom prst="rect">
            <a:avLst/>
          </a:prstGeom>
        </p:spPr>
        <p:txBody>
          <a:bodyPr/>
          <a:lstStyle>
            <a:lvl1pPr>
              <a:defRPr sz="5600" b="1">
                <a:solidFill>
                  <a:srgbClr val="092677"/>
                </a:solidFill>
              </a:defRPr>
            </a:lvl1pPr>
          </a:lstStyle>
          <a:p>
            <a:r>
              <a:t>Outdoor Ethics &amp; Conservation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age" descr="Image"/>
          <p:cNvPicPr>
            <a:picLocks noChangeAspect="1"/>
          </p:cNvPicPr>
          <p:nvPr/>
        </p:nvPicPr>
        <p:blipFill>
          <a:blip r:embed="rId3"/>
          <a:stretch>
            <a:fillRect/>
          </a:stretch>
        </p:blipFill>
        <p:spPr>
          <a:xfrm>
            <a:off x="3467100" y="8994163"/>
            <a:ext cx="11353800" cy="1047751"/>
          </a:xfrm>
          <a:prstGeom prst="rect">
            <a:avLst/>
          </a:prstGeom>
          <a:ln w="12700">
            <a:miter lim="400000"/>
          </a:ln>
        </p:spPr>
      </p:pic>
      <p:pic>
        <p:nvPicPr>
          <p:cNvPr id="156" name="Image" descr="Image"/>
          <p:cNvPicPr>
            <a:picLocks noChangeAspect="1"/>
          </p:cNvPicPr>
          <p:nvPr/>
        </p:nvPicPr>
        <p:blipFill>
          <a:blip r:embed="rId4"/>
          <a:stretch>
            <a:fillRect/>
          </a:stretch>
        </p:blipFill>
        <p:spPr>
          <a:xfrm>
            <a:off x="378143" y="383606"/>
            <a:ext cx="2393401" cy="2393401"/>
          </a:xfrm>
          <a:prstGeom prst="rect">
            <a:avLst/>
          </a:prstGeom>
          <a:ln w="12700">
            <a:miter lim="400000"/>
          </a:ln>
        </p:spPr>
      </p:pic>
      <p:pic>
        <p:nvPicPr>
          <p:cNvPr id="157" name="Image" descr="Image"/>
          <p:cNvPicPr>
            <a:picLocks noChangeAspect="1"/>
          </p:cNvPicPr>
          <p:nvPr/>
        </p:nvPicPr>
        <p:blipFill>
          <a:blip r:embed="rId5"/>
          <a:stretch>
            <a:fillRect/>
          </a:stretch>
        </p:blipFill>
        <p:spPr>
          <a:xfrm>
            <a:off x="1192721" y="4217481"/>
            <a:ext cx="1839286" cy="2199686"/>
          </a:xfrm>
          <a:prstGeom prst="rect">
            <a:avLst/>
          </a:prstGeom>
          <a:ln w="12700">
            <a:miter lim="400000"/>
          </a:ln>
        </p:spPr>
      </p:pic>
      <p:sp>
        <p:nvSpPr>
          <p:cNvPr id="158" name="Scout Requirement:     1.e…"/>
          <p:cNvSpPr txBox="1"/>
          <p:nvPr/>
        </p:nvSpPr>
        <p:spPr>
          <a:xfrm>
            <a:off x="3540006" y="3115166"/>
            <a:ext cx="11848367" cy="481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3200" b="1">
                <a:latin typeface="Georgia"/>
                <a:ea typeface="Georgia"/>
                <a:cs typeface="Georgia"/>
                <a:sym typeface="Georgia"/>
              </a:defRPr>
            </a:pPr>
            <a:r>
              <a:t>Scout Requirement:     1.e</a:t>
            </a:r>
          </a:p>
          <a:p>
            <a:pPr defTabSz="457200">
              <a:defRPr sz="1100">
                <a:latin typeface="Helvetica Neue"/>
                <a:ea typeface="Helvetica Neue"/>
                <a:cs typeface="Helvetica Neue"/>
                <a:sym typeface="Helvetica Neue"/>
              </a:defRPr>
            </a:pPr>
            <a:endParaRPr/>
          </a:p>
          <a:p>
            <a:pPr lvl="2" indent="0" algn="just" defTabSz="457200">
              <a:defRPr sz="3200" b="1">
                <a:solidFill>
                  <a:srgbClr val="B63140"/>
                </a:solidFill>
                <a:latin typeface="Georgia"/>
                <a:ea typeface="Georgia"/>
                <a:cs typeface="Georgia"/>
                <a:sym typeface="Georgia"/>
              </a:defRPr>
            </a:pPr>
            <a:r>
              <a:t>OLD</a:t>
            </a:r>
          </a:p>
          <a:p>
            <a:pPr lvl="2" indent="0" algn="just" defTabSz="457200">
              <a:defRPr sz="3200">
                <a:latin typeface="Georgia"/>
                <a:ea typeface="Georgia"/>
                <a:cs typeface="Georgia"/>
                <a:sym typeface="Georgia"/>
              </a:defRPr>
            </a:pPr>
            <a:r>
              <a:t>Repeat from memory the Outdoor Code. In your own words, explain what the Outdoor Code means to you.</a:t>
            </a:r>
          </a:p>
          <a:p>
            <a:pPr lvl="2" indent="0" algn="just" defTabSz="457200">
              <a:defRPr sz="3200" b="1">
                <a:solidFill>
                  <a:srgbClr val="367C45"/>
                </a:solidFill>
                <a:latin typeface="Georgia"/>
                <a:ea typeface="Georgia"/>
                <a:cs typeface="Georgia"/>
                <a:sym typeface="Georgia"/>
              </a:defRPr>
            </a:pPr>
            <a:endParaRPr/>
          </a:p>
          <a:p>
            <a:pPr lvl="2" indent="0" algn="just" defTabSz="457200">
              <a:defRPr sz="3200" b="1">
                <a:solidFill>
                  <a:srgbClr val="367C45"/>
                </a:solidFill>
                <a:latin typeface="Georgia"/>
                <a:ea typeface="Georgia"/>
                <a:cs typeface="Georgia"/>
                <a:sym typeface="Georgia"/>
              </a:defRPr>
            </a:pPr>
            <a:r>
              <a:t>NEW</a:t>
            </a:r>
          </a:p>
          <a:p>
            <a:pPr lvl="2" indent="0" algn="just" defTabSz="457200">
              <a:defRPr sz="3200">
                <a:latin typeface="Georgia"/>
                <a:ea typeface="Georgia"/>
                <a:cs typeface="Georgia"/>
                <a:sym typeface="Georgia"/>
              </a:defRPr>
            </a:pPr>
            <a:r>
              <a:t>Repeat from memory the Outdoor Code. </a:t>
            </a:r>
            <a:r>
              <a:rPr b="1"/>
              <a:t>List the Seven Principles of Leave No Trace. Explain the difference between the two.</a:t>
            </a:r>
          </a:p>
        </p:txBody>
      </p:sp>
      <p:sp>
        <p:nvSpPr>
          <p:cNvPr id="159" name="ScoutsBSA Advancement"/>
          <p:cNvSpPr txBox="1"/>
          <p:nvPr/>
        </p:nvSpPr>
        <p:spPr>
          <a:xfrm>
            <a:off x="3270870" y="2084075"/>
            <a:ext cx="14538656" cy="103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79" tIns="68579" rIns="68579" bIns="68579">
            <a:normAutofit/>
          </a:bodyPr>
          <a:lstStyle>
            <a:lvl1pPr algn="ctr" defTabSz="1371600">
              <a:lnSpc>
                <a:spcPct val="90000"/>
              </a:lnSpc>
              <a:defRPr sz="4400" b="1">
                <a:solidFill>
                  <a:srgbClr val="007E3F"/>
                </a:solidFill>
                <a:latin typeface="Calibri Light"/>
                <a:ea typeface="Calibri Light"/>
                <a:cs typeface="Calibri Light"/>
                <a:sym typeface="Calibri Light"/>
              </a:defRPr>
            </a:lvl1pPr>
          </a:lstStyle>
          <a:p>
            <a:r>
              <a:t>ScoutsBSA Advancement</a:t>
            </a:r>
          </a:p>
        </p:txBody>
      </p:sp>
      <p:sp>
        <p:nvSpPr>
          <p:cNvPr id="160" name="Outdoor Ethics &amp; Conservation"/>
          <p:cNvSpPr txBox="1">
            <a:spLocks noGrp="1"/>
          </p:cNvSpPr>
          <p:nvPr>
            <p:ph type="title"/>
          </p:nvPr>
        </p:nvSpPr>
        <p:spPr>
          <a:xfrm>
            <a:off x="3000771" y="383804"/>
            <a:ext cx="15120418" cy="2393157"/>
          </a:xfrm>
          <a:prstGeom prst="rect">
            <a:avLst/>
          </a:prstGeom>
        </p:spPr>
        <p:txBody>
          <a:bodyPr/>
          <a:lstStyle>
            <a:lvl1pPr>
              <a:defRPr sz="5600" b="1">
                <a:solidFill>
                  <a:srgbClr val="092677"/>
                </a:solidFill>
              </a:defRPr>
            </a:lvl1pPr>
          </a:lstStyle>
          <a:p>
            <a:r>
              <a:t>Outdoor Ethics &amp; Conservation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3"/>
          <a:stretch>
            <a:fillRect/>
          </a:stretch>
        </p:blipFill>
        <p:spPr>
          <a:xfrm>
            <a:off x="3467100" y="8994163"/>
            <a:ext cx="11353800" cy="1047751"/>
          </a:xfrm>
          <a:prstGeom prst="rect">
            <a:avLst/>
          </a:prstGeom>
          <a:ln w="12700">
            <a:miter lim="400000"/>
          </a:ln>
        </p:spPr>
      </p:pic>
      <p:pic>
        <p:nvPicPr>
          <p:cNvPr id="165" name="Image" descr="Image"/>
          <p:cNvPicPr>
            <a:picLocks noChangeAspect="1"/>
          </p:cNvPicPr>
          <p:nvPr/>
        </p:nvPicPr>
        <p:blipFill>
          <a:blip r:embed="rId4"/>
          <a:stretch>
            <a:fillRect/>
          </a:stretch>
        </p:blipFill>
        <p:spPr>
          <a:xfrm>
            <a:off x="378143" y="383606"/>
            <a:ext cx="2393401" cy="2393401"/>
          </a:xfrm>
          <a:prstGeom prst="rect">
            <a:avLst/>
          </a:prstGeom>
          <a:ln w="12700">
            <a:miter lim="400000"/>
          </a:ln>
        </p:spPr>
      </p:pic>
      <p:pic>
        <p:nvPicPr>
          <p:cNvPr id="166" name="Image" descr="Image"/>
          <p:cNvPicPr>
            <a:picLocks noChangeAspect="1"/>
          </p:cNvPicPr>
          <p:nvPr/>
        </p:nvPicPr>
        <p:blipFill>
          <a:blip r:embed="rId5"/>
          <a:stretch>
            <a:fillRect/>
          </a:stretch>
        </p:blipFill>
        <p:spPr>
          <a:xfrm>
            <a:off x="1192721" y="4217481"/>
            <a:ext cx="1839286" cy="2199686"/>
          </a:xfrm>
          <a:prstGeom prst="rect">
            <a:avLst/>
          </a:prstGeom>
          <a:ln w="12700">
            <a:miter lim="400000"/>
          </a:ln>
        </p:spPr>
      </p:pic>
      <p:sp>
        <p:nvSpPr>
          <p:cNvPr id="167" name="Scout Requirement:     5…"/>
          <p:cNvSpPr txBox="1"/>
          <p:nvPr/>
        </p:nvSpPr>
        <p:spPr>
          <a:xfrm>
            <a:off x="3540006" y="3115166"/>
            <a:ext cx="11848367" cy="3901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3200" b="1">
                <a:latin typeface="Georgia"/>
                <a:ea typeface="Georgia"/>
                <a:cs typeface="Georgia"/>
                <a:sym typeface="Georgia"/>
              </a:defRPr>
            </a:pPr>
            <a:r>
              <a:t>Scout Requirement:     5</a:t>
            </a:r>
          </a:p>
          <a:p>
            <a:pPr defTabSz="457200">
              <a:defRPr sz="1100">
                <a:latin typeface="Helvetica Neue"/>
                <a:ea typeface="Helvetica Neue"/>
                <a:cs typeface="Helvetica Neue"/>
                <a:sym typeface="Helvetica Neue"/>
              </a:defRPr>
            </a:pPr>
            <a:endParaRPr/>
          </a:p>
          <a:p>
            <a:pPr lvl="2" indent="0" algn="just" defTabSz="457200">
              <a:defRPr sz="3200" b="1">
                <a:solidFill>
                  <a:srgbClr val="B63140"/>
                </a:solidFill>
                <a:latin typeface="Georgia"/>
                <a:ea typeface="Georgia"/>
                <a:cs typeface="Georgia"/>
                <a:sym typeface="Georgia"/>
              </a:defRPr>
            </a:pPr>
            <a:r>
              <a:t>OLD</a:t>
            </a:r>
          </a:p>
          <a:p>
            <a:pPr lvl="2" indent="0" algn="just" defTabSz="457200">
              <a:defRPr sz="3200">
                <a:latin typeface="Georgia"/>
                <a:ea typeface="Georgia"/>
                <a:cs typeface="Georgia"/>
                <a:sym typeface="Georgia"/>
              </a:defRPr>
            </a:pPr>
            <a:r>
              <a:t>Tell what you need to know about using a pocketknife safely.</a:t>
            </a:r>
          </a:p>
          <a:p>
            <a:pPr lvl="2" indent="0" algn="just" defTabSz="457200">
              <a:defRPr sz="3200" b="1">
                <a:solidFill>
                  <a:srgbClr val="367C45"/>
                </a:solidFill>
                <a:latin typeface="Georgia"/>
                <a:ea typeface="Georgia"/>
                <a:cs typeface="Georgia"/>
                <a:sym typeface="Georgia"/>
              </a:defRPr>
            </a:pPr>
            <a:endParaRPr/>
          </a:p>
          <a:p>
            <a:pPr lvl="2" indent="0" algn="just" defTabSz="457200">
              <a:defRPr sz="3200" b="1">
                <a:solidFill>
                  <a:srgbClr val="367C45"/>
                </a:solidFill>
                <a:latin typeface="Georgia"/>
                <a:ea typeface="Georgia"/>
                <a:cs typeface="Georgia"/>
                <a:sym typeface="Georgia"/>
              </a:defRPr>
            </a:pPr>
            <a:r>
              <a:t>NEW</a:t>
            </a:r>
          </a:p>
          <a:p>
            <a:pPr lvl="2" indent="0" algn="just" defTabSz="457200">
              <a:defRPr sz="3200">
                <a:latin typeface="Georgia"/>
                <a:ea typeface="Georgia"/>
                <a:cs typeface="Georgia"/>
                <a:sym typeface="Georgia"/>
              </a:defRPr>
            </a:pPr>
            <a:r>
              <a:t>Tell what you need to know about using a pocketknife safely </a:t>
            </a:r>
            <a:r>
              <a:rPr b="1"/>
              <a:t>and</a:t>
            </a:r>
            <a:r>
              <a:t> </a:t>
            </a:r>
            <a:r>
              <a:rPr b="1"/>
              <a:t>responsibly</a:t>
            </a:r>
          </a:p>
        </p:txBody>
      </p:sp>
      <p:sp>
        <p:nvSpPr>
          <p:cNvPr id="168" name="ScoutsBSA Advancement"/>
          <p:cNvSpPr txBox="1"/>
          <p:nvPr/>
        </p:nvSpPr>
        <p:spPr>
          <a:xfrm>
            <a:off x="3270870" y="2084075"/>
            <a:ext cx="14538656" cy="103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79" tIns="68579" rIns="68579" bIns="68579">
            <a:normAutofit/>
          </a:bodyPr>
          <a:lstStyle>
            <a:lvl1pPr algn="ctr" defTabSz="1371600">
              <a:lnSpc>
                <a:spcPct val="90000"/>
              </a:lnSpc>
              <a:defRPr sz="4400" b="1">
                <a:solidFill>
                  <a:srgbClr val="007E3F"/>
                </a:solidFill>
                <a:latin typeface="Calibri Light"/>
                <a:ea typeface="Calibri Light"/>
                <a:cs typeface="Calibri Light"/>
                <a:sym typeface="Calibri Light"/>
              </a:defRPr>
            </a:lvl1pPr>
          </a:lstStyle>
          <a:p>
            <a:r>
              <a:t>ScoutsBSA Advancement</a:t>
            </a:r>
          </a:p>
        </p:txBody>
      </p:sp>
      <p:sp>
        <p:nvSpPr>
          <p:cNvPr id="169" name="Outdoor Ethics &amp; Conservation"/>
          <p:cNvSpPr txBox="1">
            <a:spLocks noGrp="1"/>
          </p:cNvSpPr>
          <p:nvPr>
            <p:ph type="title"/>
          </p:nvPr>
        </p:nvSpPr>
        <p:spPr>
          <a:xfrm>
            <a:off x="3000771" y="383804"/>
            <a:ext cx="15120418" cy="2393157"/>
          </a:xfrm>
          <a:prstGeom prst="rect">
            <a:avLst/>
          </a:prstGeom>
        </p:spPr>
        <p:txBody>
          <a:bodyPr/>
          <a:lstStyle>
            <a:lvl1pPr>
              <a:defRPr sz="5600" b="1">
                <a:solidFill>
                  <a:srgbClr val="092677"/>
                </a:solidFill>
              </a:defRPr>
            </a:lvl1pPr>
          </a:lstStyle>
          <a:p>
            <a:r>
              <a:t>Outdoor Ethics &amp; Conservation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Image" descr="Image"/>
          <p:cNvPicPr>
            <a:picLocks noChangeAspect="1"/>
          </p:cNvPicPr>
          <p:nvPr/>
        </p:nvPicPr>
        <p:blipFill>
          <a:blip r:embed="rId3"/>
          <a:stretch>
            <a:fillRect/>
          </a:stretch>
        </p:blipFill>
        <p:spPr>
          <a:xfrm>
            <a:off x="3467100" y="8994163"/>
            <a:ext cx="11353800" cy="1047751"/>
          </a:xfrm>
          <a:prstGeom prst="rect">
            <a:avLst/>
          </a:prstGeom>
          <a:ln w="12700">
            <a:miter lim="400000"/>
          </a:ln>
        </p:spPr>
      </p:pic>
      <p:pic>
        <p:nvPicPr>
          <p:cNvPr id="174" name="Image" descr="Image"/>
          <p:cNvPicPr>
            <a:picLocks noChangeAspect="1"/>
          </p:cNvPicPr>
          <p:nvPr/>
        </p:nvPicPr>
        <p:blipFill>
          <a:blip r:embed="rId4"/>
          <a:stretch>
            <a:fillRect/>
          </a:stretch>
        </p:blipFill>
        <p:spPr>
          <a:xfrm>
            <a:off x="378143" y="383606"/>
            <a:ext cx="2393401" cy="2393401"/>
          </a:xfrm>
          <a:prstGeom prst="rect">
            <a:avLst/>
          </a:prstGeom>
          <a:ln w="12700">
            <a:miter lim="400000"/>
          </a:ln>
        </p:spPr>
      </p:pic>
      <p:sp>
        <p:nvSpPr>
          <p:cNvPr id="175" name="Tenderfoot Requirement:     1.c…"/>
          <p:cNvSpPr txBox="1"/>
          <p:nvPr/>
        </p:nvSpPr>
        <p:spPr>
          <a:xfrm>
            <a:off x="3540006" y="3115166"/>
            <a:ext cx="11848367" cy="3901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gn="just" defTabSz="457200">
              <a:defRPr sz="3200" b="1">
                <a:latin typeface="Georgia"/>
                <a:ea typeface="Georgia"/>
                <a:cs typeface="Georgia"/>
                <a:sym typeface="Georgia"/>
              </a:defRPr>
            </a:pPr>
            <a:r>
              <a:t>Tenderfoot Requirement:     1.c</a:t>
            </a:r>
          </a:p>
          <a:p>
            <a:pPr lvl="1" indent="228600" defTabSz="457200">
              <a:defRPr sz="1100">
                <a:latin typeface="Helvetica Neue"/>
                <a:ea typeface="Helvetica Neue"/>
                <a:cs typeface="Helvetica Neue"/>
                <a:sym typeface="Helvetica Neue"/>
              </a:defRPr>
            </a:pPr>
            <a:endParaRPr/>
          </a:p>
          <a:p>
            <a:pPr lvl="2" indent="0" algn="just" defTabSz="457200">
              <a:defRPr sz="3200" b="1">
                <a:solidFill>
                  <a:srgbClr val="B63140"/>
                </a:solidFill>
                <a:latin typeface="Georgia"/>
                <a:ea typeface="Georgia"/>
                <a:cs typeface="Georgia"/>
                <a:sym typeface="Georgia"/>
              </a:defRPr>
            </a:pPr>
            <a:r>
              <a:t>OLD</a:t>
            </a:r>
          </a:p>
          <a:p>
            <a:pPr lvl="2" indent="0" algn="just" defTabSz="457200">
              <a:defRPr sz="3200">
                <a:latin typeface="Georgia"/>
                <a:ea typeface="Georgia"/>
                <a:cs typeface="Georgia"/>
                <a:sym typeface="Georgia"/>
              </a:defRPr>
            </a:pPr>
            <a:r>
              <a:t>Tell how you practiced the Outdoor Code on a campout or outing.</a:t>
            </a:r>
          </a:p>
          <a:p>
            <a:pPr lvl="2" indent="0" algn="just" defTabSz="457200">
              <a:defRPr sz="3200">
                <a:latin typeface="Georgia"/>
                <a:ea typeface="Georgia"/>
                <a:cs typeface="Georgia"/>
                <a:sym typeface="Georgia"/>
              </a:defRPr>
            </a:pPr>
            <a:endParaRPr/>
          </a:p>
          <a:p>
            <a:pPr lvl="2" indent="0" algn="just" defTabSz="457200">
              <a:defRPr sz="3200" b="1">
                <a:solidFill>
                  <a:srgbClr val="367C45"/>
                </a:solidFill>
                <a:latin typeface="Georgia"/>
                <a:ea typeface="Georgia"/>
                <a:cs typeface="Georgia"/>
                <a:sym typeface="Georgia"/>
              </a:defRPr>
            </a:pPr>
            <a:r>
              <a:t>NEW</a:t>
            </a:r>
          </a:p>
          <a:p>
            <a:pPr lvl="2" indent="0" algn="just" defTabSz="457200">
              <a:defRPr sz="3200">
                <a:latin typeface="Georgia"/>
                <a:ea typeface="Georgia"/>
                <a:cs typeface="Georgia"/>
                <a:sym typeface="Georgia"/>
              </a:defRPr>
            </a:pPr>
            <a:r>
              <a:t>Explain how you demonstrated the</a:t>
            </a:r>
            <a:r>
              <a:rPr b="1"/>
              <a:t> Outdoor Code and Leave No Trace </a:t>
            </a:r>
            <a:r>
              <a:t>on campouts or outings.</a:t>
            </a:r>
          </a:p>
        </p:txBody>
      </p:sp>
      <p:sp>
        <p:nvSpPr>
          <p:cNvPr id="176" name="ScoutsBSA Advancement"/>
          <p:cNvSpPr txBox="1"/>
          <p:nvPr/>
        </p:nvSpPr>
        <p:spPr>
          <a:xfrm>
            <a:off x="3270870" y="2084075"/>
            <a:ext cx="14538656" cy="103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79" tIns="68579" rIns="68579" bIns="68579">
            <a:normAutofit/>
          </a:bodyPr>
          <a:lstStyle>
            <a:lvl1pPr algn="ctr" defTabSz="1371600">
              <a:lnSpc>
                <a:spcPct val="90000"/>
              </a:lnSpc>
              <a:defRPr sz="4400" b="1">
                <a:solidFill>
                  <a:srgbClr val="007E3F"/>
                </a:solidFill>
                <a:latin typeface="Calibri Light"/>
                <a:ea typeface="Calibri Light"/>
                <a:cs typeface="Calibri Light"/>
                <a:sym typeface="Calibri Light"/>
              </a:defRPr>
            </a:lvl1pPr>
          </a:lstStyle>
          <a:p>
            <a:r>
              <a:t>ScoutsBSA Advancement</a:t>
            </a:r>
          </a:p>
        </p:txBody>
      </p:sp>
      <p:pic>
        <p:nvPicPr>
          <p:cNvPr id="177" name="Image" descr="Image"/>
          <p:cNvPicPr>
            <a:picLocks noChangeAspect="1"/>
          </p:cNvPicPr>
          <p:nvPr/>
        </p:nvPicPr>
        <p:blipFill>
          <a:blip r:embed="rId5"/>
          <a:stretch>
            <a:fillRect/>
          </a:stretch>
        </p:blipFill>
        <p:spPr>
          <a:xfrm>
            <a:off x="1225177" y="4170240"/>
            <a:ext cx="1839286" cy="2299107"/>
          </a:xfrm>
          <a:prstGeom prst="rect">
            <a:avLst/>
          </a:prstGeom>
          <a:ln w="12700">
            <a:miter lim="400000"/>
          </a:ln>
        </p:spPr>
      </p:pic>
      <p:sp>
        <p:nvSpPr>
          <p:cNvPr id="178" name="Outdoor Ethics &amp; Conservation"/>
          <p:cNvSpPr txBox="1">
            <a:spLocks noGrp="1"/>
          </p:cNvSpPr>
          <p:nvPr>
            <p:ph type="title"/>
          </p:nvPr>
        </p:nvSpPr>
        <p:spPr>
          <a:xfrm>
            <a:off x="3000771" y="383804"/>
            <a:ext cx="15120418" cy="2393157"/>
          </a:xfrm>
          <a:prstGeom prst="rect">
            <a:avLst/>
          </a:prstGeom>
        </p:spPr>
        <p:txBody>
          <a:bodyPr/>
          <a:lstStyle>
            <a:lvl1pPr>
              <a:defRPr sz="5600" b="1">
                <a:solidFill>
                  <a:srgbClr val="092677"/>
                </a:solidFill>
              </a:defRPr>
            </a:lvl1pPr>
          </a:lstStyle>
          <a:p>
            <a:r>
              <a:t>Outdoor Ethics &amp; Conservation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descr="Image"/>
          <p:cNvPicPr>
            <a:picLocks noChangeAspect="1"/>
          </p:cNvPicPr>
          <p:nvPr/>
        </p:nvPicPr>
        <p:blipFill>
          <a:blip r:embed="rId3"/>
          <a:stretch>
            <a:fillRect/>
          </a:stretch>
        </p:blipFill>
        <p:spPr>
          <a:xfrm>
            <a:off x="3467100" y="8994163"/>
            <a:ext cx="11353800" cy="1047751"/>
          </a:xfrm>
          <a:prstGeom prst="rect">
            <a:avLst/>
          </a:prstGeom>
          <a:ln w="12700">
            <a:miter lim="400000"/>
          </a:ln>
        </p:spPr>
      </p:pic>
      <p:pic>
        <p:nvPicPr>
          <p:cNvPr id="183" name="Image" descr="Image"/>
          <p:cNvPicPr>
            <a:picLocks noChangeAspect="1"/>
          </p:cNvPicPr>
          <p:nvPr/>
        </p:nvPicPr>
        <p:blipFill>
          <a:blip r:embed="rId4"/>
          <a:stretch>
            <a:fillRect/>
          </a:stretch>
        </p:blipFill>
        <p:spPr>
          <a:xfrm>
            <a:off x="378143" y="383606"/>
            <a:ext cx="2393401" cy="2393401"/>
          </a:xfrm>
          <a:prstGeom prst="rect">
            <a:avLst/>
          </a:prstGeom>
          <a:ln w="12700">
            <a:miter lim="400000"/>
          </a:ln>
        </p:spPr>
      </p:pic>
      <p:sp>
        <p:nvSpPr>
          <p:cNvPr id="184" name="Tenderfoot Requirement:     5.c…"/>
          <p:cNvSpPr txBox="1"/>
          <p:nvPr/>
        </p:nvSpPr>
        <p:spPr>
          <a:xfrm>
            <a:off x="3540006" y="3115166"/>
            <a:ext cx="11848367" cy="3901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gn="just" defTabSz="457200">
              <a:defRPr sz="3200" b="1">
                <a:latin typeface="Georgia"/>
                <a:ea typeface="Georgia"/>
                <a:cs typeface="Georgia"/>
                <a:sym typeface="Georgia"/>
              </a:defRPr>
            </a:pPr>
            <a:r>
              <a:t>Tenderfoot Requirement:     5.c</a:t>
            </a:r>
          </a:p>
          <a:p>
            <a:pPr lvl="1" indent="228600" defTabSz="457200">
              <a:defRPr sz="1100">
                <a:latin typeface="Helvetica Neue"/>
                <a:ea typeface="Helvetica Neue"/>
                <a:cs typeface="Helvetica Neue"/>
                <a:sym typeface="Helvetica Neue"/>
              </a:defRPr>
            </a:pPr>
            <a:endParaRPr/>
          </a:p>
          <a:p>
            <a:pPr lvl="2" indent="0" algn="just" defTabSz="457200">
              <a:defRPr sz="3200" b="1">
                <a:solidFill>
                  <a:srgbClr val="B63140"/>
                </a:solidFill>
                <a:latin typeface="Georgia"/>
                <a:ea typeface="Georgia"/>
                <a:cs typeface="Georgia"/>
                <a:sym typeface="Georgia"/>
              </a:defRPr>
            </a:pPr>
            <a:r>
              <a:t>OLD</a:t>
            </a:r>
          </a:p>
          <a:p>
            <a:pPr lvl="2" indent="0" algn="just" defTabSz="457200">
              <a:defRPr sz="3200">
                <a:latin typeface="Georgia"/>
                <a:ea typeface="Georgia"/>
                <a:cs typeface="Georgia"/>
                <a:sym typeface="Georgia"/>
              </a:defRPr>
            </a:pPr>
            <a:r>
              <a:t>Explain the rules of safe hiking, both on the highway and cross-country, during the day and at night.</a:t>
            </a:r>
          </a:p>
          <a:p>
            <a:pPr lvl="2" indent="0" algn="just" defTabSz="457200">
              <a:defRPr sz="3200">
                <a:latin typeface="Georgia"/>
                <a:ea typeface="Georgia"/>
                <a:cs typeface="Georgia"/>
                <a:sym typeface="Georgia"/>
              </a:defRPr>
            </a:pPr>
            <a:endParaRPr/>
          </a:p>
          <a:p>
            <a:pPr lvl="2" indent="0" algn="just" defTabSz="457200">
              <a:defRPr sz="3200" b="1">
                <a:solidFill>
                  <a:srgbClr val="367C45"/>
                </a:solidFill>
                <a:latin typeface="Georgia"/>
                <a:ea typeface="Georgia"/>
                <a:cs typeface="Georgia"/>
                <a:sym typeface="Georgia"/>
              </a:defRPr>
            </a:pPr>
            <a:r>
              <a:t>NEW</a:t>
            </a:r>
          </a:p>
          <a:p>
            <a:pPr lvl="2" indent="0" algn="just" defTabSz="457200">
              <a:defRPr sz="3200">
                <a:latin typeface="Georgia"/>
                <a:ea typeface="Georgia"/>
                <a:cs typeface="Georgia"/>
                <a:sym typeface="Georgia"/>
              </a:defRPr>
            </a:pPr>
            <a:r>
              <a:t>Explain the rules of safe and </a:t>
            </a:r>
            <a:r>
              <a:rPr b="1"/>
              <a:t>responsible</a:t>
            </a:r>
            <a:r>
              <a:t> hiking, both on the highway and cross-country, during the day and at night.</a:t>
            </a:r>
          </a:p>
        </p:txBody>
      </p:sp>
      <p:sp>
        <p:nvSpPr>
          <p:cNvPr id="185" name="ScoutsBSA Advancement"/>
          <p:cNvSpPr txBox="1"/>
          <p:nvPr/>
        </p:nvSpPr>
        <p:spPr>
          <a:xfrm>
            <a:off x="3270870" y="2084075"/>
            <a:ext cx="14538656" cy="103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79" tIns="68579" rIns="68579" bIns="68579">
            <a:normAutofit/>
          </a:bodyPr>
          <a:lstStyle>
            <a:lvl1pPr algn="ctr" defTabSz="1371600">
              <a:lnSpc>
                <a:spcPct val="90000"/>
              </a:lnSpc>
              <a:defRPr sz="4400" b="1">
                <a:solidFill>
                  <a:srgbClr val="007E3F"/>
                </a:solidFill>
                <a:latin typeface="Calibri Light"/>
                <a:ea typeface="Calibri Light"/>
                <a:cs typeface="Calibri Light"/>
                <a:sym typeface="Calibri Light"/>
              </a:defRPr>
            </a:lvl1pPr>
          </a:lstStyle>
          <a:p>
            <a:r>
              <a:t>ScoutsBSA Advancement</a:t>
            </a:r>
          </a:p>
        </p:txBody>
      </p:sp>
      <p:pic>
        <p:nvPicPr>
          <p:cNvPr id="186" name="Image" descr="Image"/>
          <p:cNvPicPr>
            <a:picLocks noChangeAspect="1"/>
          </p:cNvPicPr>
          <p:nvPr/>
        </p:nvPicPr>
        <p:blipFill>
          <a:blip r:embed="rId5"/>
          <a:stretch>
            <a:fillRect/>
          </a:stretch>
        </p:blipFill>
        <p:spPr>
          <a:xfrm>
            <a:off x="1225177" y="4170240"/>
            <a:ext cx="1839286" cy="2299107"/>
          </a:xfrm>
          <a:prstGeom prst="rect">
            <a:avLst/>
          </a:prstGeom>
          <a:ln w="12700">
            <a:miter lim="400000"/>
          </a:ln>
        </p:spPr>
      </p:pic>
      <p:sp>
        <p:nvSpPr>
          <p:cNvPr id="187" name="Outdoor Ethics &amp; Conservation"/>
          <p:cNvSpPr txBox="1">
            <a:spLocks noGrp="1"/>
          </p:cNvSpPr>
          <p:nvPr>
            <p:ph type="title"/>
          </p:nvPr>
        </p:nvSpPr>
        <p:spPr>
          <a:xfrm>
            <a:off x="3000771" y="383804"/>
            <a:ext cx="15120418" cy="2393157"/>
          </a:xfrm>
          <a:prstGeom prst="rect">
            <a:avLst/>
          </a:prstGeom>
        </p:spPr>
        <p:txBody>
          <a:bodyPr/>
          <a:lstStyle>
            <a:lvl1pPr>
              <a:defRPr sz="5600" b="1">
                <a:solidFill>
                  <a:srgbClr val="092677"/>
                </a:solidFill>
              </a:defRPr>
            </a:lvl1pPr>
          </a:lstStyle>
          <a:p>
            <a:r>
              <a:t>Outdoor Ethics &amp; Conservation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 descr="Image"/>
          <p:cNvPicPr>
            <a:picLocks noChangeAspect="1"/>
          </p:cNvPicPr>
          <p:nvPr/>
        </p:nvPicPr>
        <p:blipFill>
          <a:blip r:embed="rId3"/>
          <a:stretch>
            <a:fillRect/>
          </a:stretch>
        </p:blipFill>
        <p:spPr>
          <a:xfrm>
            <a:off x="3467100" y="8994163"/>
            <a:ext cx="11353800" cy="1047751"/>
          </a:xfrm>
          <a:prstGeom prst="rect">
            <a:avLst/>
          </a:prstGeom>
          <a:ln w="12700">
            <a:miter lim="400000"/>
          </a:ln>
        </p:spPr>
      </p:pic>
      <p:pic>
        <p:nvPicPr>
          <p:cNvPr id="192" name="Image" descr="Image"/>
          <p:cNvPicPr>
            <a:picLocks noChangeAspect="1"/>
          </p:cNvPicPr>
          <p:nvPr/>
        </p:nvPicPr>
        <p:blipFill>
          <a:blip r:embed="rId4"/>
          <a:stretch>
            <a:fillRect/>
          </a:stretch>
        </p:blipFill>
        <p:spPr>
          <a:xfrm>
            <a:off x="378143" y="383606"/>
            <a:ext cx="2393401" cy="2393401"/>
          </a:xfrm>
          <a:prstGeom prst="rect">
            <a:avLst/>
          </a:prstGeom>
          <a:ln w="12700">
            <a:miter lim="400000"/>
          </a:ln>
        </p:spPr>
      </p:pic>
      <p:sp>
        <p:nvSpPr>
          <p:cNvPr id="193" name="Second Class Requirement:     1.b…"/>
          <p:cNvSpPr txBox="1"/>
          <p:nvPr/>
        </p:nvSpPr>
        <p:spPr>
          <a:xfrm>
            <a:off x="3540006" y="3115166"/>
            <a:ext cx="11848367" cy="439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gn="just" defTabSz="457200">
              <a:defRPr sz="3200" b="1">
                <a:latin typeface="Georgia"/>
                <a:ea typeface="Georgia"/>
                <a:cs typeface="Georgia"/>
                <a:sym typeface="Georgia"/>
              </a:defRPr>
            </a:pPr>
            <a:r>
              <a:t>Second Class Requirement:     1.b</a:t>
            </a:r>
          </a:p>
          <a:p>
            <a:pPr lvl="1" indent="228600" defTabSz="457200">
              <a:defRPr sz="1100">
                <a:latin typeface="Helvetica Neue"/>
                <a:ea typeface="Helvetica Neue"/>
                <a:cs typeface="Helvetica Neue"/>
                <a:sym typeface="Helvetica Neue"/>
              </a:defRPr>
            </a:pPr>
            <a:endParaRPr/>
          </a:p>
          <a:p>
            <a:pPr lvl="2" indent="0" algn="just" defTabSz="457200">
              <a:defRPr sz="3200" b="1">
                <a:solidFill>
                  <a:srgbClr val="B63140"/>
                </a:solidFill>
                <a:latin typeface="Georgia"/>
                <a:ea typeface="Georgia"/>
                <a:cs typeface="Georgia"/>
                <a:sym typeface="Georgia"/>
              </a:defRPr>
            </a:pPr>
            <a:r>
              <a:t>OLD</a:t>
            </a:r>
          </a:p>
          <a:p>
            <a:pPr lvl="2" indent="0" algn="just" defTabSz="457200">
              <a:defRPr sz="3200">
                <a:latin typeface="Georgia"/>
                <a:ea typeface="Georgia"/>
                <a:cs typeface="Georgia"/>
                <a:sym typeface="Georgia"/>
              </a:defRPr>
            </a:pPr>
            <a:r>
              <a:rPr>
                <a:latin typeface="Times New Roman"/>
                <a:ea typeface="Times New Roman"/>
                <a:cs typeface="Times New Roman"/>
                <a:sym typeface="Times New Roman"/>
              </a:rPr>
              <a:t>Explain the principles of Leave No Trace and tell how you practiced them on a campout or outing. This outing must be different from the one used for Tenderfoot requirement 1c.</a:t>
            </a:r>
          </a:p>
          <a:p>
            <a:pPr lvl="2" indent="0" algn="just" defTabSz="457200">
              <a:defRPr sz="3200">
                <a:latin typeface="Georgia"/>
                <a:ea typeface="Georgia"/>
                <a:cs typeface="Georgia"/>
                <a:sym typeface="Georgia"/>
              </a:defRPr>
            </a:pPr>
            <a:endParaRPr>
              <a:latin typeface="Times New Roman"/>
              <a:ea typeface="Times New Roman"/>
              <a:cs typeface="Times New Roman"/>
              <a:sym typeface="Times New Roman"/>
            </a:endParaRPr>
          </a:p>
          <a:p>
            <a:pPr lvl="2" indent="0" algn="just" defTabSz="457200">
              <a:defRPr sz="3200" b="1">
                <a:solidFill>
                  <a:srgbClr val="367C45"/>
                </a:solidFill>
                <a:latin typeface="Georgia"/>
                <a:ea typeface="Georgia"/>
                <a:cs typeface="Georgia"/>
                <a:sym typeface="Georgia"/>
              </a:defRPr>
            </a:pPr>
            <a:r>
              <a:t>NEW</a:t>
            </a:r>
          </a:p>
          <a:p>
            <a:pPr lvl="2" indent="0" algn="just" defTabSz="457200">
              <a:defRPr sz="3200">
                <a:latin typeface="Georgia"/>
                <a:ea typeface="Georgia"/>
                <a:cs typeface="Georgia"/>
                <a:sym typeface="Georgia"/>
              </a:defRPr>
            </a:pPr>
            <a:r>
              <a:t>Recite the principles of </a:t>
            </a:r>
            <a:r>
              <a:rPr b="1"/>
              <a:t>Leave No Trace</a:t>
            </a:r>
            <a:r>
              <a:t> from memory. Explain how you follow them on </a:t>
            </a:r>
            <a:r>
              <a:rPr b="1"/>
              <a:t>all</a:t>
            </a:r>
            <a:r>
              <a:t> outings.</a:t>
            </a:r>
          </a:p>
        </p:txBody>
      </p:sp>
      <p:sp>
        <p:nvSpPr>
          <p:cNvPr id="194" name="ScoutsBSA Advancement"/>
          <p:cNvSpPr txBox="1"/>
          <p:nvPr/>
        </p:nvSpPr>
        <p:spPr>
          <a:xfrm>
            <a:off x="3270870" y="2084075"/>
            <a:ext cx="14538656" cy="103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79" tIns="68579" rIns="68579" bIns="68579">
            <a:normAutofit/>
          </a:bodyPr>
          <a:lstStyle>
            <a:lvl1pPr algn="ctr" defTabSz="1371600">
              <a:lnSpc>
                <a:spcPct val="90000"/>
              </a:lnSpc>
              <a:defRPr sz="4400" b="1">
                <a:solidFill>
                  <a:srgbClr val="007E3F"/>
                </a:solidFill>
                <a:latin typeface="Calibri Light"/>
                <a:ea typeface="Calibri Light"/>
                <a:cs typeface="Calibri Light"/>
                <a:sym typeface="Calibri Light"/>
              </a:defRPr>
            </a:lvl1pPr>
          </a:lstStyle>
          <a:p>
            <a:r>
              <a:t>ScoutsBSA Advancement</a:t>
            </a:r>
          </a:p>
        </p:txBody>
      </p:sp>
      <p:pic>
        <p:nvPicPr>
          <p:cNvPr id="195" name="Image" descr="Image"/>
          <p:cNvPicPr>
            <a:picLocks noChangeAspect="1"/>
          </p:cNvPicPr>
          <p:nvPr/>
        </p:nvPicPr>
        <p:blipFill>
          <a:blip r:embed="rId5"/>
          <a:stretch>
            <a:fillRect/>
          </a:stretch>
        </p:blipFill>
        <p:spPr>
          <a:xfrm>
            <a:off x="1232208" y="4147280"/>
            <a:ext cx="1839287" cy="2299107"/>
          </a:xfrm>
          <a:prstGeom prst="rect">
            <a:avLst/>
          </a:prstGeom>
          <a:ln w="12700">
            <a:miter lim="400000"/>
          </a:ln>
        </p:spPr>
      </p:pic>
      <p:sp>
        <p:nvSpPr>
          <p:cNvPr id="196" name="Outdoor Ethics &amp; Conservation"/>
          <p:cNvSpPr txBox="1">
            <a:spLocks noGrp="1"/>
          </p:cNvSpPr>
          <p:nvPr>
            <p:ph type="title"/>
          </p:nvPr>
        </p:nvSpPr>
        <p:spPr>
          <a:xfrm>
            <a:off x="3000771" y="383804"/>
            <a:ext cx="15120418" cy="2393157"/>
          </a:xfrm>
          <a:prstGeom prst="rect">
            <a:avLst/>
          </a:prstGeom>
        </p:spPr>
        <p:txBody>
          <a:bodyPr/>
          <a:lstStyle>
            <a:lvl1pPr>
              <a:defRPr sz="5600" b="1">
                <a:solidFill>
                  <a:srgbClr val="092677"/>
                </a:solidFill>
              </a:defRPr>
            </a:lvl1pPr>
          </a:lstStyle>
          <a:p>
            <a:r>
              <a:t>Outdoor Ethics &amp; Conservation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 descr="Image"/>
          <p:cNvPicPr>
            <a:picLocks noChangeAspect="1"/>
          </p:cNvPicPr>
          <p:nvPr/>
        </p:nvPicPr>
        <p:blipFill>
          <a:blip r:embed="rId3"/>
          <a:stretch>
            <a:fillRect/>
          </a:stretch>
        </p:blipFill>
        <p:spPr>
          <a:xfrm>
            <a:off x="3467100" y="8994163"/>
            <a:ext cx="11353800" cy="1047751"/>
          </a:xfrm>
          <a:prstGeom prst="rect">
            <a:avLst/>
          </a:prstGeom>
          <a:ln w="12700">
            <a:miter lim="400000"/>
          </a:ln>
        </p:spPr>
      </p:pic>
      <p:pic>
        <p:nvPicPr>
          <p:cNvPr id="201" name="Image" descr="Image"/>
          <p:cNvPicPr>
            <a:picLocks noChangeAspect="1"/>
          </p:cNvPicPr>
          <p:nvPr/>
        </p:nvPicPr>
        <p:blipFill>
          <a:blip r:embed="rId4"/>
          <a:stretch>
            <a:fillRect/>
          </a:stretch>
        </p:blipFill>
        <p:spPr>
          <a:xfrm>
            <a:off x="378143" y="383606"/>
            <a:ext cx="2393401" cy="2393401"/>
          </a:xfrm>
          <a:prstGeom prst="rect">
            <a:avLst/>
          </a:prstGeom>
          <a:ln w="12700">
            <a:miter lim="400000"/>
          </a:ln>
        </p:spPr>
      </p:pic>
      <p:sp>
        <p:nvSpPr>
          <p:cNvPr id="202" name="Second Class Requirement:     2.c…"/>
          <p:cNvSpPr txBox="1"/>
          <p:nvPr/>
        </p:nvSpPr>
        <p:spPr>
          <a:xfrm>
            <a:off x="3540006" y="3115166"/>
            <a:ext cx="11848367" cy="3960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gn="just" defTabSz="457200">
              <a:defRPr sz="3200" b="1">
                <a:latin typeface="Georgia"/>
                <a:ea typeface="Georgia"/>
                <a:cs typeface="Georgia"/>
                <a:sym typeface="Georgia"/>
              </a:defRPr>
            </a:pPr>
            <a:r>
              <a:t>Second Class Requirement:     2.c</a:t>
            </a:r>
          </a:p>
          <a:p>
            <a:pPr lvl="1" indent="228600" defTabSz="457200">
              <a:defRPr sz="1100">
                <a:latin typeface="Helvetica Neue"/>
                <a:ea typeface="Helvetica Neue"/>
                <a:cs typeface="Helvetica Neue"/>
                <a:sym typeface="Helvetica Neue"/>
              </a:defRPr>
            </a:pPr>
            <a:endParaRPr/>
          </a:p>
          <a:p>
            <a:pPr lvl="2" indent="0" algn="just" defTabSz="457200">
              <a:defRPr sz="3200" b="1">
                <a:solidFill>
                  <a:srgbClr val="B63140"/>
                </a:solidFill>
                <a:latin typeface="Georgia"/>
                <a:ea typeface="Georgia"/>
                <a:cs typeface="Georgia"/>
                <a:sym typeface="Georgia"/>
              </a:defRPr>
            </a:pPr>
            <a:r>
              <a:t>OLD</a:t>
            </a:r>
          </a:p>
          <a:p>
            <a:pPr lvl="2" indent="0" algn="just" defTabSz="457200">
              <a:defRPr sz="3200">
                <a:latin typeface="Georgia"/>
                <a:ea typeface="Georgia"/>
                <a:cs typeface="Georgia"/>
                <a:sym typeface="Georgia"/>
              </a:defRPr>
            </a:pPr>
            <a:r>
              <a:rPr>
                <a:latin typeface="Times New Roman"/>
                <a:ea typeface="Times New Roman"/>
                <a:cs typeface="Times New Roman"/>
                <a:sym typeface="Times New Roman"/>
              </a:rPr>
              <a:t>At an approved outdoor location and time, use the tinder, kindling, and fuel wood from Second Class requirement 2b to demonstrate how to build a fire. Unless prohibited by local fire restrictions, light the fire. After allowing the flames to burn safely for at least two minutes, safely extinguish the flames with minimal impact to the fire site.  </a:t>
            </a:r>
          </a:p>
        </p:txBody>
      </p:sp>
      <p:sp>
        <p:nvSpPr>
          <p:cNvPr id="203" name="ScoutsBSA Advancement"/>
          <p:cNvSpPr txBox="1"/>
          <p:nvPr/>
        </p:nvSpPr>
        <p:spPr>
          <a:xfrm>
            <a:off x="3270870" y="2084075"/>
            <a:ext cx="14538656" cy="1037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79" tIns="68579" rIns="68579" bIns="68579">
            <a:normAutofit/>
          </a:bodyPr>
          <a:lstStyle>
            <a:lvl1pPr algn="ctr" defTabSz="1371600">
              <a:lnSpc>
                <a:spcPct val="90000"/>
              </a:lnSpc>
              <a:defRPr sz="4400" b="1">
                <a:solidFill>
                  <a:srgbClr val="007E3F"/>
                </a:solidFill>
                <a:latin typeface="Calibri Light"/>
                <a:ea typeface="Calibri Light"/>
                <a:cs typeface="Calibri Light"/>
                <a:sym typeface="Calibri Light"/>
              </a:defRPr>
            </a:lvl1pPr>
          </a:lstStyle>
          <a:p>
            <a:r>
              <a:t>ScoutsBSA Advancement</a:t>
            </a:r>
          </a:p>
        </p:txBody>
      </p:sp>
      <p:pic>
        <p:nvPicPr>
          <p:cNvPr id="204" name="Image" descr="Image"/>
          <p:cNvPicPr>
            <a:picLocks noChangeAspect="1"/>
          </p:cNvPicPr>
          <p:nvPr/>
        </p:nvPicPr>
        <p:blipFill>
          <a:blip r:embed="rId5"/>
          <a:stretch>
            <a:fillRect/>
          </a:stretch>
        </p:blipFill>
        <p:spPr>
          <a:xfrm>
            <a:off x="1232208" y="4147280"/>
            <a:ext cx="1839287" cy="2299107"/>
          </a:xfrm>
          <a:prstGeom prst="rect">
            <a:avLst/>
          </a:prstGeom>
          <a:ln w="12700">
            <a:miter lim="400000"/>
          </a:ln>
        </p:spPr>
      </p:pic>
      <p:sp>
        <p:nvSpPr>
          <p:cNvPr id="205" name="Outdoor Ethics &amp; Conservation"/>
          <p:cNvSpPr txBox="1">
            <a:spLocks noGrp="1"/>
          </p:cNvSpPr>
          <p:nvPr>
            <p:ph type="title"/>
          </p:nvPr>
        </p:nvSpPr>
        <p:spPr>
          <a:xfrm>
            <a:off x="3000771" y="383804"/>
            <a:ext cx="15120418" cy="2393157"/>
          </a:xfrm>
          <a:prstGeom prst="rect">
            <a:avLst/>
          </a:prstGeom>
        </p:spPr>
        <p:txBody>
          <a:bodyPr/>
          <a:lstStyle>
            <a:lvl1pPr>
              <a:defRPr sz="5600" b="1">
                <a:solidFill>
                  <a:srgbClr val="092677"/>
                </a:solidFill>
              </a:defRPr>
            </a:lvl1pPr>
          </a:lstStyle>
          <a:p>
            <a:r>
              <a:t>Outdoor Ethics &amp; Conservation</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1419</Words>
  <Application>Microsoft Office PowerPoint</Application>
  <PresentationFormat>Custom</PresentationFormat>
  <Paragraphs>114</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Georgia</vt:lpstr>
      <vt:lpstr>Helvetica Neue</vt:lpstr>
      <vt:lpstr>Times New Roman</vt:lpstr>
      <vt:lpstr>Office Theme</vt:lpstr>
      <vt:lpstr>ScoutsBSA Advancement Changes</vt:lpstr>
      <vt:lpstr>Outdoor Ethics &amp; Conservation</vt:lpstr>
      <vt:lpstr>Outdoor Ethics &amp; Conservation</vt:lpstr>
      <vt:lpstr>Outdoor Ethics &amp; Conservation</vt:lpstr>
      <vt:lpstr>Outdoor Ethics &amp; Conservation</vt:lpstr>
      <vt:lpstr>Outdoor Ethics &amp; Conservation</vt:lpstr>
      <vt:lpstr>Outdoor Ethics &amp; Conservation</vt:lpstr>
      <vt:lpstr>Outdoor Ethics &amp; Conservation</vt:lpstr>
      <vt:lpstr>Outdoor Ethics &amp; Conservation</vt:lpstr>
      <vt:lpstr>Outdoor Ethics &amp; Conservation</vt:lpstr>
      <vt:lpstr>Outdoor Ethics &amp; Conservation</vt:lpstr>
      <vt:lpstr>Outdoor Ethics &amp; Conservation</vt:lpstr>
      <vt:lpstr>Outdoor Ethics &amp; Conservation</vt:lpstr>
      <vt:lpstr>Outdoor Ethics &amp; Conservation</vt:lpstr>
      <vt:lpstr>Outdoor Ethics &amp; Conservation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ScoutsBSA Advancement Changes</dc:title>
  <cp:lastModifiedBy>Paul Schimke</cp:lastModifiedBy>
  <cp:revision>1</cp:revision>
  <dcterms:modified xsi:type="dcterms:W3CDTF">2022-08-08T17:11:12Z</dcterms:modified>
</cp:coreProperties>
</file>